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9" r:id="rId2"/>
    <p:sldId id="287" r:id="rId3"/>
    <p:sldId id="281" r:id="rId4"/>
    <p:sldId id="286" r:id="rId5"/>
    <p:sldId id="285" r:id="rId6"/>
    <p:sldId id="283" r:id="rId7"/>
    <p:sldId id="282" r:id="rId8"/>
    <p:sldId id="28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3" autoAdjust="0"/>
    <p:restoredTop sz="94590" autoAdjust="0"/>
  </p:normalViewPr>
  <p:slideViewPr>
    <p:cSldViewPr>
      <p:cViewPr varScale="1">
        <p:scale>
          <a:sx n="59" d="100"/>
          <a:sy n="59" d="100"/>
        </p:scale>
        <p:origin x="6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7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ED7DB-1721-4234-8B73-3C0814F0EB1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DFE72-9211-4C39-9900-4CEF8222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5FC7-B782-7AC5-0B60-7564F6418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0A9D80-3866-8210-D61A-A4A307FF0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9F7D-F548-2087-29EF-727484829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16A82-6AF9-FD8A-8B18-C0318EE28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10BC-AC00-761A-008C-735D0812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1A128-1C55-7846-875B-7B8C140F8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2B5BE-4370-7139-C816-7721AAAD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B0347-2E3D-5AF5-7726-3163A10B2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DFE72-9211-4C39-9900-4CEF82225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2F6C1-9A32-C942-B065-6DB25A961A68}"/>
              </a:ext>
            </a:extLst>
          </p:cNvPr>
          <p:cNvSpPr txBox="1"/>
          <p:nvPr/>
        </p:nvSpPr>
        <p:spPr>
          <a:xfrm>
            <a:off x="3657600" y="2251878"/>
            <a:ext cx="1447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 </a:t>
            </a:r>
            <a:r>
              <a:rPr lang="haw-US" sz="6000" b="1" dirty="0"/>
              <a:t>CLUB </a:t>
            </a:r>
            <a:r>
              <a:rPr lang="en-US" sz="6000" b="1" dirty="0"/>
              <a:t>FUND</a:t>
            </a:r>
            <a:r>
              <a:rPr lang="haw-US" sz="6000" b="1" dirty="0"/>
              <a:t>RAISING </a:t>
            </a:r>
          </a:p>
          <a:p>
            <a:pPr algn="ctr"/>
            <a:r>
              <a:rPr lang="haw-US" sz="6000" b="1" dirty="0"/>
              <a:t>AND EVENT PLANNING</a:t>
            </a:r>
            <a:endParaRPr lang="en-US" sz="6000" b="1" dirty="0"/>
          </a:p>
          <a:p>
            <a:pPr algn="ctr"/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9C023-E70F-0BFE-8851-18A5933633D2}"/>
              </a:ext>
            </a:extLst>
          </p:cNvPr>
          <p:cNvSpPr txBox="1"/>
          <p:nvPr/>
        </p:nvSpPr>
        <p:spPr>
          <a:xfrm>
            <a:off x="4953000" y="7310418"/>
            <a:ext cx="1249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aw-US" sz="3600" b="1" dirty="0"/>
              <a:t>BENSON MEDINA</a:t>
            </a:r>
          </a:p>
          <a:p>
            <a:pPr algn="ctr"/>
            <a:r>
              <a:rPr lang="haw-US" sz="3600" dirty="0"/>
              <a:t>ROTARY CLUB OF SOUTH HILO, DISTRICT 5000</a:t>
            </a:r>
          </a:p>
          <a:p>
            <a:pPr algn="ctr"/>
            <a:r>
              <a:rPr lang="haw-US" sz="3600" dirty="0"/>
              <a:t>DISTRICT GOVERNOR 2026-2027</a:t>
            </a:r>
          </a:p>
          <a:p>
            <a:pPr algn="ctr"/>
            <a:r>
              <a:rPr lang="haw-US" sz="3600" b="1" dirty="0"/>
              <a:t>benson.rotary5000@gmail.com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0DEF7-2276-897E-AD03-56953EE10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325170"/>
            <a:ext cx="2264438" cy="2830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2389B-25E2-0267-EA3E-8F5F4916B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2" y="459096"/>
            <a:ext cx="6953434" cy="17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4859-940D-8DCB-0CE9-297096AE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D7A6CF0-4C19-806E-B5BB-CDBE1DB3CB6B}"/>
              </a:ext>
            </a:extLst>
          </p:cNvPr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C93E5-8E86-ADCE-D845-DC19C0B644A2}"/>
              </a:ext>
            </a:extLst>
          </p:cNvPr>
          <p:cNvSpPr txBox="1"/>
          <p:nvPr/>
        </p:nvSpPr>
        <p:spPr>
          <a:xfrm>
            <a:off x="3657600" y="2251878"/>
            <a:ext cx="1447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 </a:t>
            </a:r>
            <a:r>
              <a:rPr lang="haw-US" sz="6000" b="1" dirty="0"/>
              <a:t>CLUB </a:t>
            </a:r>
            <a:r>
              <a:rPr lang="en-US" sz="6000" b="1" dirty="0"/>
              <a:t>FUNDRAISING</a:t>
            </a:r>
          </a:p>
          <a:p>
            <a:pPr algn="ctr"/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CD570-20B2-7EA8-A5A5-CB4197F3FE2F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8F676-04EF-4DBA-4731-383D3C986412}"/>
              </a:ext>
            </a:extLst>
          </p:cNvPr>
          <p:cNvSpPr txBox="1"/>
          <p:nvPr/>
        </p:nvSpPr>
        <p:spPr>
          <a:xfrm>
            <a:off x="3657599" y="3314700"/>
            <a:ext cx="14630401" cy="702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5400" b="1" dirty="0"/>
              <a:t>Basic Questions</a:t>
            </a:r>
          </a:p>
          <a:p>
            <a:pPr marL="720725" indent="-720725">
              <a:lnSpc>
                <a:spcPct val="150000"/>
              </a:lnSpc>
              <a:buAutoNum type="arabicPeriod"/>
            </a:pPr>
            <a:r>
              <a:rPr lang="en-IT" sz="5400" dirty="0"/>
              <a:t>Why are we fundraising?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IT" sz="5400" dirty="0"/>
              <a:t>What will we do with funds we raise?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LID4096" sz="5400" dirty="0"/>
              <a:t>Whatʻs the capacity of my club?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LID4096" sz="5400" dirty="0"/>
              <a:t>Who will support our fundraiser?</a:t>
            </a:r>
            <a:endParaRPr lang="en-IT" sz="5400" dirty="0"/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IT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C108D-4F41-04D0-A57B-DC14E3FCF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17" y="317342"/>
            <a:ext cx="7016589" cy="1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8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2F6C1-9A32-C942-B065-6DB25A961A68}"/>
              </a:ext>
            </a:extLst>
          </p:cNvPr>
          <p:cNvSpPr txBox="1"/>
          <p:nvPr/>
        </p:nvSpPr>
        <p:spPr>
          <a:xfrm>
            <a:off x="4066898" y="2400300"/>
            <a:ext cx="13382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 </a:t>
            </a:r>
            <a:r>
              <a:rPr lang="haw-US" sz="6000" b="1" dirty="0"/>
              <a:t>CLUB </a:t>
            </a:r>
            <a:r>
              <a:rPr lang="en-US" sz="6000" b="1" dirty="0"/>
              <a:t>FUNDRAISING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3657600" y="3619500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aw-US" sz="3600" b="1" dirty="0">
                <a:solidFill>
                  <a:srgbClr val="3B3F44"/>
                </a:solidFill>
                <a:latin typeface="Arial" panose="020B0604020202020204" pitchFamily="34" charset="0"/>
              </a:rPr>
              <a:t>Basic Concepts</a:t>
            </a: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AAF63-1437-9E6B-6A97-20A91EBE6AC7}"/>
              </a:ext>
            </a:extLst>
          </p:cNvPr>
          <p:cNvSpPr txBox="1"/>
          <p:nvPr/>
        </p:nvSpPr>
        <p:spPr>
          <a:xfrm>
            <a:off x="3962400" y="4305300"/>
            <a:ext cx="1463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en-IT" sz="4800" b="1" dirty="0"/>
              <a:t>Unique “value proposition”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IT" sz="4800" b="1" dirty="0"/>
              <a:t>Identify the beneficiaries and involve them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IT" sz="4800" b="1" dirty="0"/>
              <a:t>Sponsorships should cover 80% of the expenses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LID4096" sz="4800" b="1" dirty="0"/>
              <a:t>Build an annual event the community will support</a:t>
            </a:r>
            <a:endParaRPr lang="en-IT" sz="4800" b="1" dirty="0"/>
          </a:p>
          <a:p>
            <a:pPr algn="ctr"/>
            <a:endParaRPr lang="en-IT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BB309-447A-0C55-7711-98284AEA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064"/>
            <a:ext cx="6673855" cy="17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0"/>
            <a:ext cx="3200400" cy="10287000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A5144-78DC-6DAC-B177-C024CDE094AE}"/>
              </a:ext>
            </a:extLst>
          </p:cNvPr>
          <p:cNvSpPr txBox="1"/>
          <p:nvPr/>
        </p:nvSpPr>
        <p:spPr>
          <a:xfrm>
            <a:off x="4267200" y="2171700"/>
            <a:ext cx="12039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T" sz="4000" b="1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aw-US" sz="4000" b="1" dirty="0"/>
              <a:t>Consider your club members first.</a:t>
            </a:r>
            <a:endParaRPr lang="en-IT" sz="4000" b="1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Think long term – annual event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Choose a cause or partners that will help the event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Develop a sponsorship package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Besides the club, the community needs to benefit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Donʻt miss the membership opportunity</a:t>
            </a:r>
          </a:p>
          <a:p>
            <a:endParaRPr lang="en-IT" sz="48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B2E2-DA83-2B92-FAC9-501471944F14}"/>
              </a:ext>
            </a:extLst>
          </p:cNvPr>
          <p:cNvSpPr txBox="1"/>
          <p:nvPr/>
        </p:nvSpPr>
        <p:spPr>
          <a:xfrm>
            <a:off x="4066898" y="1897553"/>
            <a:ext cx="1239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5400" b="1" dirty="0"/>
              <a:t> Creating a Fundraising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775FA-17B9-D524-8CD2-962330105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0342"/>
            <a:ext cx="6582755" cy="16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AAF63-1437-9E6B-6A97-20A91EBE6AC7}"/>
              </a:ext>
            </a:extLst>
          </p:cNvPr>
          <p:cNvSpPr txBox="1"/>
          <p:nvPr/>
        </p:nvSpPr>
        <p:spPr>
          <a:xfrm>
            <a:off x="4066898" y="2324100"/>
            <a:ext cx="14830702" cy="113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5400" b="1" dirty="0"/>
              <a:t>Simple Event Planning Guide</a:t>
            </a:r>
            <a:endParaRPr lang="en-IT" sz="3600" b="1" dirty="0"/>
          </a:p>
          <a:p>
            <a:pPr algn="ctr"/>
            <a:endParaRPr lang="en-IT" sz="3600" b="1" dirty="0"/>
          </a:p>
          <a:p>
            <a:pPr marL="742950" indent="-742950">
              <a:buAutoNum type="arabicPeriod"/>
            </a:pPr>
            <a:r>
              <a:rPr lang="LID4096" sz="3600" b="1" dirty="0"/>
              <a:t>Whatʻs the GOAL?</a:t>
            </a:r>
          </a:p>
          <a:p>
            <a:pPr marL="742950" indent="-742950">
              <a:buAutoNum type="arabicPeriod"/>
            </a:pPr>
            <a:endParaRPr lang="LID4096" sz="3600" b="1" dirty="0"/>
          </a:p>
          <a:p>
            <a:pPr marL="742950" indent="-742950">
              <a:buAutoNum type="arabicPeriod"/>
            </a:pPr>
            <a:r>
              <a:rPr lang="LID4096" sz="3600" b="1" dirty="0"/>
              <a:t>Plan the Event Details (type, venue, dates, budget, etc.)</a:t>
            </a:r>
          </a:p>
          <a:p>
            <a:pPr marL="742950" indent="-742950">
              <a:buAutoNum type="arabicPeriod"/>
            </a:pPr>
            <a:endParaRPr lang="LID4096" sz="3600" b="1" dirty="0"/>
          </a:p>
          <a:p>
            <a:pPr marL="742950" indent="-742950">
              <a:buAutoNum type="arabicPeriod"/>
            </a:pPr>
            <a:r>
              <a:rPr lang="LID4096" sz="3600" b="1" dirty="0"/>
              <a:t>Engage Your Club and Community.</a:t>
            </a:r>
          </a:p>
          <a:p>
            <a:pPr marL="742950" indent="-742950">
              <a:buAutoNum type="arabicPeriod"/>
            </a:pPr>
            <a:endParaRPr lang="LID4096" sz="3600" b="1" dirty="0"/>
          </a:p>
          <a:p>
            <a:pPr marL="742950" indent="-742950">
              <a:buAutoNum type="arabicPeriod"/>
            </a:pPr>
            <a:r>
              <a:rPr lang="LID4096" sz="3600" b="1" dirty="0"/>
              <a:t>Promote the Event</a:t>
            </a:r>
          </a:p>
          <a:p>
            <a:pPr marL="742950" indent="-742950">
              <a:buAutoNum type="arabicPeriod"/>
            </a:pPr>
            <a:endParaRPr lang="LID4096" sz="3600" b="1" dirty="0"/>
          </a:p>
          <a:p>
            <a:pPr marL="742950" indent="-742950">
              <a:buAutoNum type="arabicPeriod"/>
            </a:pPr>
            <a:r>
              <a:rPr lang="LID4096" sz="3600" b="1" dirty="0"/>
              <a:t>Execute and Evaluate</a:t>
            </a:r>
            <a:endParaRPr lang="en-IT" sz="3600" b="1" dirty="0"/>
          </a:p>
          <a:p>
            <a:pPr>
              <a:lnSpc>
                <a:spcPct val="150000"/>
              </a:lnSpc>
              <a:tabLst>
                <a:tab pos="874713" algn="l"/>
              </a:tabLst>
            </a:pPr>
            <a:endParaRPr lang="en-IT" sz="3600" b="1" dirty="0"/>
          </a:p>
          <a:p>
            <a:pPr marL="571500" indent="-571500">
              <a:lnSpc>
                <a:spcPct val="150000"/>
              </a:lnSpc>
              <a:buFontTx/>
              <a:buChar char="-"/>
              <a:tabLst>
                <a:tab pos="874713" algn="l"/>
              </a:tabLst>
            </a:pPr>
            <a:endParaRPr lang="en-IT" sz="3600" b="1" dirty="0"/>
          </a:p>
          <a:p>
            <a:pPr marL="571500" indent="-571500">
              <a:lnSpc>
                <a:spcPct val="150000"/>
              </a:lnSpc>
              <a:buFontTx/>
              <a:buChar char="-"/>
              <a:tabLst>
                <a:tab pos="874713" algn="l"/>
              </a:tabLst>
            </a:pPr>
            <a:endParaRPr lang="en-IT" sz="3600" b="1" dirty="0"/>
          </a:p>
          <a:p>
            <a:pPr marL="571500" indent="-571500">
              <a:lnSpc>
                <a:spcPct val="150000"/>
              </a:lnSpc>
              <a:buFontTx/>
              <a:buChar char="-"/>
              <a:tabLst>
                <a:tab pos="874713" algn="l"/>
              </a:tabLst>
            </a:pPr>
            <a:endParaRPr lang="en-IT" sz="3600" b="1" dirty="0"/>
          </a:p>
          <a:p>
            <a:pPr>
              <a:lnSpc>
                <a:spcPct val="150000"/>
              </a:lnSpc>
            </a:pPr>
            <a:endParaRPr lang="en-IT" sz="3600" b="1" dirty="0"/>
          </a:p>
          <a:p>
            <a:pPr algn="ctr"/>
            <a:endParaRPr lang="en-IT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2D2EA-CB72-D3A1-81DB-25E35E36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89" y="379106"/>
            <a:ext cx="7543800" cy="19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2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A5144-78DC-6DAC-B177-C024CDE094AE}"/>
              </a:ext>
            </a:extLst>
          </p:cNvPr>
          <p:cNvSpPr txBox="1"/>
          <p:nvPr/>
        </p:nvSpPr>
        <p:spPr>
          <a:xfrm>
            <a:off x="4419600" y="1485900"/>
            <a:ext cx="118872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algn="ctr">
              <a:lnSpc>
                <a:spcPct val="150000"/>
              </a:lnSpc>
            </a:pPr>
            <a:r>
              <a:rPr lang="en-IT" sz="4000" b="1" u="sng" dirty="0"/>
              <a:t>Questions Prospective Sponsors Will Ask: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4000" b="1" dirty="0"/>
              <a:t>A description of the event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ID4096" sz="4000" b="1" dirty="0"/>
              <a:t>Who will attend the event (demographics)?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ID4096" sz="4000" b="1" dirty="0"/>
              <a:t>What are the expenses of the event?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ID4096" sz="4000" b="1" dirty="0"/>
              <a:t>Who will the beneficiaries be?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ID4096" sz="4000" b="1" dirty="0"/>
              <a:t>How much exposure will we get?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ID4096" sz="4000" b="1" dirty="0"/>
              <a:t>How will we (the sponsor) benefit from the event?</a:t>
            </a:r>
            <a:endParaRPr lang="en-IT" sz="40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T" sz="4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A3998-2B56-552C-BE5F-9ECCA7376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"/>
            <a:ext cx="7693479" cy="19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78F0-45A7-C341-AF14-3738101BEF63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167B5D6-7391-26CD-A425-76ACBF99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86" y="3188731"/>
            <a:ext cx="7153227" cy="6031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A5144-78DC-6DAC-B177-C024CDE094AE}"/>
              </a:ext>
            </a:extLst>
          </p:cNvPr>
          <p:cNvSpPr txBox="1"/>
          <p:nvPr/>
        </p:nvSpPr>
        <p:spPr>
          <a:xfrm>
            <a:off x="7315200" y="1714500"/>
            <a:ext cx="627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800" b="1" i="1" dirty="0"/>
              <a:t>Some Fundraising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75E44-9D30-9EB6-820E-26D5AF5CB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5214"/>
            <a:ext cx="6986774" cy="18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77F5-8BEC-5FAA-D11B-A6F46CE2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9D54944-7AA0-E015-9340-9794B62C8DF1}"/>
              </a:ext>
            </a:extLst>
          </p:cNvPr>
          <p:cNvSpPr/>
          <p:nvPr/>
        </p:nvSpPr>
        <p:spPr>
          <a:xfrm>
            <a:off x="553006" y="0"/>
            <a:ext cx="3104595" cy="10282766"/>
          </a:xfrm>
          <a:prstGeom prst="rect">
            <a:avLst/>
          </a:prstGeom>
          <a:solidFill>
            <a:srgbClr val="0C3C7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8A576-2E13-9ABC-D854-C6F3FA869860}"/>
              </a:ext>
            </a:extLst>
          </p:cNvPr>
          <p:cNvSpPr txBox="1"/>
          <p:nvPr/>
        </p:nvSpPr>
        <p:spPr>
          <a:xfrm>
            <a:off x="5899579" y="2879224"/>
            <a:ext cx="1101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79C80-9E6E-A649-0055-A9ACCEE157CE}"/>
              </a:ext>
            </a:extLst>
          </p:cNvPr>
          <p:cNvSpPr txBox="1"/>
          <p:nvPr/>
        </p:nvSpPr>
        <p:spPr>
          <a:xfrm>
            <a:off x="3657599" y="2879224"/>
            <a:ext cx="144018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5400" b="1" i="1" dirty="0"/>
              <a:t>FUNDRAISING IDEAS BASED ON CLUB SIZE</a:t>
            </a:r>
          </a:p>
          <a:p>
            <a:pPr algn="ctr"/>
            <a:endParaRPr lang="LID4096" sz="5400" b="1" i="1" dirty="0"/>
          </a:p>
          <a:p>
            <a:pPr algn="ctr"/>
            <a:r>
              <a:rPr lang="LID4096" sz="5400" b="1" i="1" dirty="0"/>
              <a:t>SMALL CLUBS 1-17</a:t>
            </a:r>
          </a:p>
          <a:p>
            <a:pPr algn="ctr"/>
            <a:endParaRPr lang="LID4096" sz="5400" b="1" i="1" dirty="0"/>
          </a:p>
          <a:p>
            <a:pPr algn="ctr"/>
            <a:r>
              <a:rPr lang="LID4096" sz="5400" b="1" i="1" dirty="0"/>
              <a:t>MEDIUM CLUBS 18-30</a:t>
            </a:r>
          </a:p>
          <a:p>
            <a:pPr algn="ctr"/>
            <a:endParaRPr lang="LID4096" sz="5400" b="1" i="1" dirty="0"/>
          </a:p>
          <a:p>
            <a:pPr algn="ctr"/>
            <a:r>
              <a:rPr lang="LID4096" sz="5400" b="1" i="1" dirty="0"/>
              <a:t>LARGE CLUBS 30+</a:t>
            </a:r>
            <a:endParaRPr lang="en-IT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B4704-2625-1DC7-EE6D-E48B6361F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3566"/>
            <a:ext cx="857086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244</Words>
  <Application>Microsoft Office PowerPoint</Application>
  <PresentationFormat>Custom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5330 PPT TEMPLATE</dc:title>
  <dc:creator>Daniel Cortese</dc:creator>
  <cp:lastModifiedBy>Cisca</cp:lastModifiedBy>
  <cp:revision>47</cp:revision>
  <dcterms:created xsi:type="dcterms:W3CDTF">2006-08-16T00:00:00Z</dcterms:created>
  <dcterms:modified xsi:type="dcterms:W3CDTF">2025-02-02T22:29:28Z</dcterms:modified>
  <dc:identifier>DAE3N1MrX4Y</dc:identifier>
</cp:coreProperties>
</file>