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68" r:id="rId2"/>
    <p:sldId id="319" r:id="rId3"/>
    <p:sldId id="268" r:id="rId4"/>
    <p:sldId id="362" r:id="rId5"/>
    <p:sldId id="369" r:id="rId6"/>
    <p:sldId id="341" r:id="rId7"/>
    <p:sldId id="342" r:id="rId8"/>
    <p:sldId id="350" r:id="rId9"/>
    <p:sldId id="337" r:id="rId10"/>
    <p:sldId id="360" r:id="rId11"/>
    <p:sldId id="366" r:id="rId12"/>
    <p:sldId id="367" r:id="rId13"/>
    <p:sldId id="259" r:id="rId14"/>
  </p:sldIdLst>
  <p:sldSz cx="12192000" cy="6858000"/>
  <p:notesSz cx="7102475" cy="93884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468F"/>
    <a:srgbClr val="48595D"/>
    <a:srgbClr val="D9185C"/>
    <a:srgbClr val="06B4E6"/>
    <a:srgbClr val="15458F"/>
    <a:srgbClr val="DA1A5A"/>
    <a:srgbClr val="00B4E6"/>
    <a:srgbClr val="00B4E7"/>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866" autoAdjust="0"/>
  </p:normalViewPr>
  <p:slideViewPr>
    <p:cSldViewPr snapToGrid="0" showGuides="1">
      <p:cViewPr varScale="1">
        <p:scale>
          <a:sx n="80" d="100"/>
          <a:sy n="80" d="100"/>
        </p:scale>
        <p:origin x="710" y="4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403E561-A38A-4A22-8215-F855A52BC5B1}" type="datetimeFigureOut">
              <a:rPr lang="en-US" smtClean="0"/>
              <a:t>2/16/2025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itedindians.org/services/family-services/kinao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Maxwell, a renowned leadership expert, reminds us that the single biggest way to impact an organization is to focus on leadership development.</a:t>
            </a:r>
          </a:p>
          <a:p>
            <a:r>
              <a:rPr lang="en-US" dirty="0"/>
              <a:t>By investing in our team's growth and empowering them to lead, we can catalyze transformative change and achieve greater organizational success.</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91774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615658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Hawaii, we have a word. It’s </a:t>
            </a:r>
            <a:r>
              <a:rPr lang="en-US" dirty="0" err="1"/>
              <a:t>Kinaole</a:t>
            </a:r>
            <a:r>
              <a:rPr lang="en-US" dirty="0"/>
              <a:t>, that means </a:t>
            </a:r>
            <a:r>
              <a:rPr lang="en-US" b="1" i="0" dirty="0">
                <a:solidFill>
                  <a:srgbClr val="4007A2"/>
                </a:solidFill>
                <a:effectLst/>
                <a:latin typeface="-apple-system"/>
                <a:hlinkClick r:id="rId3"/>
              </a:rPr>
              <a:t>doing the right thing at the</a:t>
            </a:r>
            <a:r>
              <a:rPr lang="en-US" b="1" i="0" dirty="0">
                <a:solidFill>
                  <a:srgbClr val="4007A2"/>
                </a:solidFill>
                <a:effectLst/>
                <a:latin typeface="-apple-system"/>
              </a:rPr>
              <a:t> right time, for the right reason the right way, for the right person – the first time</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427906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400922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8:37am (5 min)- In the Getting Started session, you heard ideas about developing leaders in your club, this session will drill it down to your board and building a team to lead the club. </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85197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8:42 ( 8 min) Effective Rotary leaders cultivate a strategic mindset, constantly observing, exploring, and asking questions to understand the big picture and guide their team. This planning approach empowers them to make informed decisions and drive positive change within their organization.</a:t>
            </a:r>
          </a:p>
          <a:p>
            <a:r>
              <a:rPr lang="en-US" dirty="0"/>
              <a:t>By raising their "Rotary I.Q." through careful observation, inquiry, and reflection, leaders can develop a nuanced understanding of their members' needs and identify the best ways to support the club's mission and growth.</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01592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Define the key roles and responsibilities that need to be filled on your team. This will help you identify the right individuals with the necessary skills and experience. </a:t>
            </a:r>
            <a:r>
              <a:rPr lang="en-US" b="1" dirty="0"/>
              <a:t>Recruit Strategically</a:t>
            </a:r>
          </a:p>
          <a:p>
            <a:pPr marL="0" indent="0">
              <a:buNone/>
            </a:pPr>
            <a:r>
              <a:rPr lang="en-US" dirty="0"/>
              <a:t>	Seek out talented individuals and </a:t>
            </a:r>
            <a:r>
              <a:rPr lang="en-US" dirty="0" err="1"/>
              <a:t>uild</a:t>
            </a:r>
            <a:r>
              <a:rPr lang="en-US" dirty="0"/>
              <a:t> a diverse team with a range of perspectives and expertise.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00970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“Popcorn” answers : get brief ideas from group on how to keep team members engaged and inspired through out the year.  </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85426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8:52 ( 10 min) Ensuring the right person is in the right position is crucial for team success. Consider their skills, experience, and ability to contribute to the team's goals. Observe how they interact with others and their enthusiasm for the work. Regular check-ins can help identify areas for growth and improvement.</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410935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Adjust your behavior to the team . What leadership style fits the situation? </a:t>
            </a:r>
            <a:r>
              <a:rPr lang="en-US" sz="1200" dirty="0">
                <a:cs typeface="Arial" panose="020B0604020202020204"/>
              </a:rPr>
              <a:t>Participative – collaborative environment. Situational – based on a task. Transformational – motivated to exceed expectations. Servant - needs of the team. Y</a:t>
            </a:r>
            <a:r>
              <a:rPr lang="en-US" dirty="0"/>
              <a:t>ou may need to give more direction, others just need encouragement, coaching or freedom. </a:t>
            </a:r>
            <a:r>
              <a:rPr lang="en-US" b="1" dirty="0"/>
              <a:t>Shared Vision</a:t>
            </a:r>
          </a:p>
          <a:p>
            <a:r>
              <a:rPr lang="en-US" dirty="0"/>
              <a:t>Get buy-in by clearly communicating the team's shared vision and goals. Ensure everyone understands how their individual contributions fit into the bigger picture.</a:t>
            </a:r>
          </a:p>
          <a:p>
            <a:r>
              <a:rPr lang="en-US" b="1" dirty="0"/>
              <a:t>Empowering Team</a:t>
            </a:r>
          </a:p>
          <a:p>
            <a:r>
              <a:rPr lang="en-US" dirty="0"/>
              <a:t>Empower your team members by delegating responsibilities, providing resources, and giving them the autonomy to make decisions. Celebrate their successes and foster a supportive environment.</a:t>
            </a:r>
          </a:p>
          <a:p>
            <a:r>
              <a:rPr lang="en-US" b="1" dirty="0"/>
              <a:t>Inclusive Leadership</a:t>
            </a:r>
          </a:p>
          <a:p>
            <a:r>
              <a:rPr lang="en-US" dirty="0"/>
              <a:t>Practice inclusive leadership by actively listening to your team, valuing diverse perspectives, and encouraging open dialogue. This will build trust and boost morale.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21335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9:20 (5 min)  Working together is critical to get things done.  By identifying and understanding differing personalities, you can adjust your behavior to improve the effectiveness of the team and promote teamwork.  In your small groups, talk about how you might adjust your behavior to suit a differing personality.</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43032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9:30 (2 min) Take a moment to write down your thoughts on what you need to do to build and support the team. </a:t>
            </a:r>
            <a:r>
              <a:rPr lang="en-US" sz="1200" dirty="0">
                <a:effectLst/>
                <a:ea typeface="Times New Roman" panose="02020603050405020304" pitchFamily="18" charset="0"/>
                <a:cs typeface="Times New Roman" panose="02020603050405020304" pitchFamily="18" charset="0"/>
              </a:rPr>
              <a:t>As team leader, you are responsible for motivating members and the board to achieve Rotary goals. Considering that you are all volunteers, with different personalities and priorities, think about how you’ll lead and inspire them to reach their goals.</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817784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endParaRPr lang="en-US" dirty="0"/>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r>
              <a:rPr lang="en-US"/>
              <a:t>Click icon to add picture</a:t>
            </a:r>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endParaRPr lang="en-US" dirty="0"/>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endParaRPr lang="en-US" dirty="0"/>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r>
                  <a:rPr lang="en-US" sz="600" dirty="0"/>
                  <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r>
                  <a:rPr lang="en-US" sz="600" dirty="0">
                    <a:solidFill>
                      <a:schemeClr val="tx1"/>
                    </a:solidFill>
                  </a:rPr>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r>
                  <a:rPr lang="en-US" sz="600" dirty="0"/>
                  <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r>
                  <a:rPr lang="en-US" sz="600" dirty="0"/>
                  <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r>
                  <a:rPr lang="en-US" sz="600" dirty="0">
                    <a:solidFill>
                      <a:schemeClr val="tx1"/>
                    </a:solidFill>
                  </a:rPr>
                  <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r>
                  <a:rPr lang="en-US" sz="600" dirty="0">
                    <a:solidFill>
                      <a:schemeClr val="bg1"/>
                    </a:solidFill>
                  </a:rPr>
                  <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r>
                  <a:rPr lang="en-US" sz="600" dirty="0"/>
                  <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learn.rotary.org/members/learn/catalog/view/71"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hyperlink" Target="https://www.theinspiringjournal.com/10-inspiring-quotes-from-peter-drucker/"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1833BF-F1D7-3211-866C-47CC0D2DFC3C}"/>
              </a:ext>
            </a:extLst>
          </p:cNvPr>
          <p:cNvSpPr>
            <a:spLocks noGrp="1"/>
          </p:cNvSpPr>
          <p:nvPr>
            <p:ph type="title"/>
          </p:nvPr>
        </p:nvSpPr>
        <p:spPr>
          <a:xfrm>
            <a:off x="381000" y="1"/>
            <a:ext cx="11506200" cy="1540042"/>
          </a:xfrm>
        </p:spPr>
        <p:txBody>
          <a:bodyPr anchor="b">
            <a:normAutofit/>
          </a:bodyPr>
          <a:lstStyle/>
          <a:p>
            <a:r>
              <a:rPr lang="en-US" dirty="0"/>
              <a:t>Building and Leading a team</a:t>
            </a:r>
          </a:p>
        </p:txBody>
      </p:sp>
      <p:pic>
        <p:nvPicPr>
          <p:cNvPr id="9" name="Picture 8" descr="A logo of a pet company&#10;&#10;Description automatically generated">
            <a:extLst>
              <a:ext uri="{FF2B5EF4-FFF2-40B4-BE49-F238E27FC236}">
                <a16:creationId xmlns:a16="http://schemas.microsoft.com/office/drawing/2014/main" id="{18730860-7086-ADDD-8500-469E81952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2678092"/>
            <a:ext cx="11506199" cy="2962846"/>
          </a:xfrm>
          <a:prstGeom prst="rect">
            <a:avLst/>
          </a:prstGeom>
          <a:noFill/>
        </p:spPr>
      </p:pic>
      <p:sp>
        <p:nvSpPr>
          <p:cNvPr id="2" name="Slide Number Placeholder 1">
            <a:extLst>
              <a:ext uri="{FF2B5EF4-FFF2-40B4-BE49-F238E27FC236}">
                <a16:creationId xmlns:a16="http://schemas.microsoft.com/office/drawing/2014/main" id="{098659E3-7FC2-728E-B3E7-FEB330493970}"/>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1</a:t>
            </a:fld>
            <a:endParaRPr lang="en-US"/>
          </a:p>
        </p:txBody>
      </p:sp>
    </p:spTree>
    <p:extLst>
      <p:ext uri="{BB962C8B-B14F-4D97-AF65-F5344CB8AC3E}">
        <p14:creationId xmlns:p14="http://schemas.microsoft.com/office/powerpoint/2010/main" val="389793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5443-1C20-E6FD-1072-5D6265F6E2B6}"/>
              </a:ext>
            </a:extLst>
          </p:cNvPr>
          <p:cNvSpPr>
            <a:spLocks noGrp="1"/>
          </p:cNvSpPr>
          <p:nvPr>
            <p:ph type="title"/>
          </p:nvPr>
        </p:nvSpPr>
        <p:spPr/>
        <p:txBody>
          <a:bodyPr/>
          <a:lstStyle/>
          <a:p>
            <a:r>
              <a:rPr lang="en-US" dirty="0">
                <a:cs typeface="Arial"/>
              </a:rPr>
              <a:t>Action plan – develop goals</a:t>
            </a:r>
            <a:endParaRPr lang="en-US" dirty="0"/>
          </a:p>
        </p:txBody>
      </p:sp>
      <p:sp>
        <p:nvSpPr>
          <p:cNvPr id="3" name="Content Placeholder 2">
            <a:extLst>
              <a:ext uri="{FF2B5EF4-FFF2-40B4-BE49-F238E27FC236}">
                <a16:creationId xmlns:a16="http://schemas.microsoft.com/office/drawing/2014/main" id="{AAA38B4D-9D50-1EF0-D2BB-1C65AD289AD3}"/>
              </a:ext>
            </a:extLst>
          </p:cNvPr>
          <p:cNvSpPr>
            <a:spLocks noGrp="1"/>
          </p:cNvSpPr>
          <p:nvPr>
            <p:ph idx="1"/>
          </p:nvPr>
        </p:nvSpPr>
        <p:spPr>
          <a:xfrm>
            <a:off x="814005" y="1889148"/>
            <a:ext cx="7794974" cy="4034896"/>
          </a:xfrm>
        </p:spPr>
        <p:txBody>
          <a:bodyPr vert="horz" lIns="91440" tIns="45720" rIns="91440" bIns="45720" rtlCol="0" anchor="t">
            <a:normAutofit/>
          </a:bodyPr>
          <a:lstStyle/>
          <a:p>
            <a:endParaRPr lang="en-US" dirty="0">
              <a:cs typeface="Arial"/>
            </a:endParaRPr>
          </a:p>
          <a:p>
            <a:pPr marL="0" indent="0">
              <a:buNone/>
            </a:pPr>
            <a:r>
              <a:rPr lang="en-US" sz="3200" dirty="0">
                <a:effectLst/>
                <a:ea typeface="Times New Roman" panose="02020603050405020304" pitchFamily="18" charset="0"/>
                <a:cs typeface="Times New Roman" panose="02020603050405020304" pitchFamily="18" charset="0"/>
              </a:rPr>
              <a:t>Write down your thoughts on how you’ll lead and inspire them to reach their goals.</a:t>
            </a:r>
          </a:p>
          <a:p>
            <a:pPr marL="0" indent="0">
              <a:buNone/>
            </a:pPr>
            <a:endParaRPr lang="en-US" sz="3200" dirty="0">
              <a:ea typeface="Times New Roman" panose="02020603050405020304" pitchFamily="18" charset="0"/>
              <a:cs typeface="Times New Roman" panose="02020603050405020304" pitchFamily="18" charset="0"/>
            </a:endParaRPr>
          </a:p>
          <a:p>
            <a:pPr marL="0" indent="0">
              <a:buNone/>
            </a:pPr>
            <a:r>
              <a:rPr lang="en-US" sz="3200" dirty="0">
                <a:effectLst/>
                <a:ea typeface="Times New Roman" panose="02020603050405020304" pitchFamily="18" charset="0"/>
                <a:cs typeface="Times New Roman" panose="02020603050405020304" pitchFamily="18" charset="0"/>
              </a:rPr>
              <a:t>How will you build up the next generation of leaders for continuity?</a:t>
            </a:r>
          </a:p>
          <a:p>
            <a:pPr marL="0" indent="0">
              <a:buNone/>
            </a:pPr>
            <a:endParaRPr lang="en-US" sz="3200" dirty="0">
              <a:ea typeface="Times New Roman" panose="02020603050405020304" pitchFamily="18" charset="0"/>
              <a:cs typeface="Times New Roman" panose="02020603050405020304" pitchFamily="18" charset="0"/>
            </a:endParaRPr>
          </a:p>
          <a:p>
            <a:pPr marL="0" indent="0">
              <a:buNone/>
            </a:pPr>
            <a:endParaRPr lang="en-US" sz="3200" dirty="0">
              <a:effectLst/>
              <a:ea typeface="Times New Roman" panose="02020603050405020304" pitchFamily="18" charset="0"/>
              <a:cs typeface="Times New Roman" panose="02020603050405020304" pitchFamily="18" charset="0"/>
            </a:endParaRPr>
          </a:p>
          <a:p>
            <a:pPr marL="0" indent="0">
              <a:buNone/>
            </a:pPr>
            <a:endParaRPr lang="en-US" sz="3200" dirty="0">
              <a:ea typeface="Times New Roman" panose="02020603050405020304" pitchFamily="18" charset="0"/>
              <a:cs typeface="Times New Roman" panose="02020603050405020304" pitchFamily="18" charset="0"/>
            </a:endParaRPr>
          </a:p>
          <a:p>
            <a:pPr marL="0" indent="0">
              <a:buNone/>
            </a:pPr>
            <a:endParaRPr lang="en-US" dirty="0">
              <a:cs typeface="Arial"/>
            </a:endParaRPr>
          </a:p>
          <a:p>
            <a:pPr marL="0" indent="0">
              <a:buNone/>
            </a:pPr>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3F2FF659-4E01-277F-12AD-78A250E0B5F5}"/>
              </a:ext>
            </a:extLst>
          </p:cNvPr>
          <p:cNvSpPr>
            <a:spLocks noGrp="1"/>
          </p:cNvSpPr>
          <p:nvPr>
            <p:ph type="sldNum" sz="quarter" idx="12"/>
          </p:nvPr>
        </p:nvSpPr>
        <p:spPr/>
        <p:txBody>
          <a:bodyPr/>
          <a:lstStyle/>
          <a:p>
            <a:fld id="{97A94E25-127B-4C48-AF96-44BA7B823777}" type="slidenum">
              <a:rPr lang="en-US" smtClean="0"/>
              <a:pPr/>
              <a:t>10</a:t>
            </a:fld>
            <a:endParaRPr lang="en-US" dirty="0"/>
          </a:p>
        </p:txBody>
      </p:sp>
      <p:pic>
        <p:nvPicPr>
          <p:cNvPr id="5" name="Picture 4">
            <a:extLst>
              <a:ext uri="{FF2B5EF4-FFF2-40B4-BE49-F238E27FC236}">
                <a16:creationId xmlns:a16="http://schemas.microsoft.com/office/drawing/2014/main" id="{9FF162DD-56BD-DBB5-7AE4-A03B42667F13}"/>
              </a:ext>
            </a:extLst>
          </p:cNvPr>
          <p:cNvPicPr>
            <a:picLocks noChangeAspect="1"/>
          </p:cNvPicPr>
          <p:nvPr/>
        </p:nvPicPr>
        <p:blipFill>
          <a:blip r:embed="rId3"/>
          <a:stretch>
            <a:fillRect/>
          </a:stretch>
        </p:blipFill>
        <p:spPr>
          <a:xfrm>
            <a:off x="8529835" y="4266519"/>
            <a:ext cx="3543632" cy="2258641"/>
          </a:xfrm>
          <a:prstGeom prst="rect">
            <a:avLst/>
          </a:prstGeom>
        </p:spPr>
      </p:pic>
    </p:spTree>
    <p:extLst>
      <p:ext uri="{BB962C8B-B14F-4D97-AF65-F5344CB8AC3E}">
        <p14:creationId xmlns:p14="http://schemas.microsoft.com/office/powerpoint/2010/main" val="192932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5F2AB1-CA6E-A460-324B-547A3B89F467}"/>
              </a:ext>
            </a:extLst>
          </p:cNvPr>
          <p:cNvPicPr>
            <a:picLocks noChangeAspect="1"/>
          </p:cNvPicPr>
          <p:nvPr/>
        </p:nvPicPr>
        <p:blipFill rotWithShape="1">
          <a:blip r:embed="rId3"/>
          <a:srcRect t="3607" b="6212"/>
          <a:stretch/>
        </p:blipFill>
        <p:spPr>
          <a:xfrm>
            <a:off x="20" y="10"/>
            <a:ext cx="6095981" cy="685799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
        <p:nvSpPr>
          <p:cNvPr id="14" name="Text Placeholder 2">
            <a:extLst>
              <a:ext uri="{FF2B5EF4-FFF2-40B4-BE49-F238E27FC236}">
                <a16:creationId xmlns:a16="http://schemas.microsoft.com/office/drawing/2014/main" id="{CA65F842-D8F4-83E1-9E8D-DAEA897DD25A}"/>
              </a:ext>
            </a:extLst>
          </p:cNvPr>
          <p:cNvSpPr>
            <a:spLocks noGrp="1"/>
          </p:cNvSpPr>
          <p:nvPr>
            <p:ph type="body" sz="quarter" idx="16"/>
          </p:nvPr>
        </p:nvSpPr>
        <p:spPr>
          <a:xfrm>
            <a:off x="6096001" y="0"/>
            <a:ext cx="6096000" cy="6858000"/>
          </a:xfrm>
        </p:spPr>
        <p:txBody>
          <a:bodyPr/>
          <a:lstStyle/>
          <a:p>
            <a:endParaRPr lang="en-US" dirty="0"/>
          </a:p>
        </p:txBody>
      </p:sp>
      <p:sp>
        <p:nvSpPr>
          <p:cNvPr id="6" name="Title 5">
            <a:extLst>
              <a:ext uri="{FF2B5EF4-FFF2-40B4-BE49-F238E27FC236}">
                <a16:creationId xmlns:a16="http://schemas.microsoft.com/office/drawing/2014/main" id="{793FB435-604F-3375-1B1B-A503EBC46CEE}"/>
              </a:ext>
            </a:extLst>
          </p:cNvPr>
          <p:cNvSpPr>
            <a:spLocks noGrp="1"/>
          </p:cNvSpPr>
          <p:nvPr>
            <p:ph type="body" sz="quarter" idx="14"/>
          </p:nvPr>
        </p:nvSpPr>
        <p:spPr>
          <a:xfrm>
            <a:off x="6753020" y="1534510"/>
            <a:ext cx="5512552" cy="1261242"/>
          </a:xfrm>
        </p:spPr>
        <p:txBody>
          <a:bodyPr anchor="b">
            <a:normAutofit fontScale="55000" lnSpcReduction="20000"/>
          </a:bodyPr>
          <a:lstStyle/>
          <a:p>
            <a:r>
              <a:rPr lang="en-US" sz="5900" dirty="0"/>
              <a:t>Resources</a:t>
            </a:r>
          </a:p>
          <a:p>
            <a:r>
              <a:rPr lang="en-US" sz="5100" dirty="0">
                <a:hlinkClick r:id="rId4"/>
              </a:rPr>
              <a:t>https://learn.rotary.org/</a:t>
            </a:r>
            <a:endParaRPr lang="en-US" sz="5100" dirty="0"/>
          </a:p>
          <a:p>
            <a:endParaRPr lang="en-US" dirty="0"/>
          </a:p>
        </p:txBody>
      </p:sp>
      <p:sp>
        <p:nvSpPr>
          <p:cNvPr id="8" name="Content Placeholder 7">
            <a:extLst>
              <a:ext uri="{FF2B5EF4-FFF2-40B4-BE49-F238E27FC236}">
                <a16:creationId xmlns:a16="http://schemas.microsoft.com/office/drawing/2014/main" id="{6748B0B6-E1BB-6D15-0459-CB44566072C4}"/>
              </a:ext>
            </a:extLst>
          </p:cNvPr>
          <p:cNvSpPr>
            <a:spLocks noGrp="1"/>
          </p:cNvSpPr>
          <p:nvPr>
            <p:ph type="subTitle" idx="1"/>
          </p:nvPr>
        </p:nvSpPr>
        <p:spPr>
          <a:xfrm>
            <a:off x="6753020" y="3036790"/>
            <a:ext cx="4986867" cy="3229604"/>
          </a:xfrm>
        </p:spPr>
        <p:txBody>
          <a:bodyPr>
            <a:normAutofit/>
          </a:bodyPr>
          <a:lstStyle/>
          <a:p>
            <a:pPr marL="0" marR="0">
              <a:spcBef>
                <a:spcPts val="360"/>
              </a:spcBef>
              <a:spcAft>
                <a:spcPts val="0"/>
              </a:spcAft>
              <a:tabLst>
                <a:tab pos="940435" algn="l"/>
              </a:tabLst>
            </a:pPr>
            <a:r>
              <a:rPr lang="en-US" sz="2800" dirty="0">
                <a:effectLst/>
              </a:rPr>
              <a:t>Toastmasters – </a:t>
            </a:r>
          </a:p>
          <a:p>
            <a:pPr marL="0" marR="0">
              <a:spcBef>
                <a:spcPts val="360"/>
              </a:spcBef>
              <a:spcAft>
                <a:spcPts val="0"/>
              </a:spcAft>
              <a:tabLst>
                <a:tab pos="940435" algn="l"/>
              </a:tabLst>
            </a:pPr>
            <a:r>
              <a:rPr lang="en-US" sz="2800" dirty="0"/>
              <a:t>- Building Consensus</a:t>
            </a:r>
          </a:p>
          <a:p>
            <a:pPr marL="0" marR="0">
              <a:spcBef>
                <a:spcPts val="360"/>
              </a:spcBef>
              <a:spcAft>
                <a:spcPts val="0"/>
              </a:spcAft>
              <a:tabLst>
                <a:tab pos="940435" algn="l"/>
              </a:tabLst>
            </a:pPr>
            <a:r>
              <a:rPr lang="en-US" sz="2800" dirty="0">
                <a:effectLst/>
              </a:rPr>
              <a:t>- Communication Skills</a:t>
            </a:r>
          </a:p>
          <a:p>
            <a:pPr marL="0" marR="0">
              <a:spcBef>
                <a:spcPts val="360"/>
              </a:spcBef>
              <a:spcAft>
                <a:spcPts val="0"/>
              </a:spcAft>
              <a:tabLst>
                <a:tab pos="940435" algn="l"/>
              </a:tabLst>
            </a:pPr>
            <a:r>
              <a:rPr lang="en-US" sz="2800" dirty="0"/>
              <a:t>- Leadership Basics</a:t>
            </a:r>
          </a:p>
          <a:p>
            <a:pPr marL="0" marR="0">
              <a:spcBef>
                <a:spcPts val="360"/>
              </a:spcBef>
              <a:spcAft>
                <a:spcPts val="0"/>
              </a:spcAft>
              <a:tabLst>
                <a:tab pos="940435" algn="l"/>
              </a:tabLst>
            </a:pPr>
            <a:r>
              <a:rPr lang="en-US" sz="2800" dirty="0">
                <a:effectLst/>
              </a:rPr>
              <a:t>- Leadership Fundamentals</a:t>
            </a:r>
          </a:p>
          <a:p>
            <a:pPr marL="0" marR="0">
              <a:spcBef>
                <a:spcPts val="360"/>
              </a:spcBef>
              <a:spcAft>
                <a:spcPts val="0"/>
              </a:spcAft>
              <a:tabLst>
                <a:tab pos="940435" algn="l"/>
              </a:tabLst>
            </a:pPr>
            <a:r>
              <a:rPr lang="en-US" sz="2800" dirty="0"/>
              <a:t>- Leadership Skills</a:t>
            </a:r>
          </a:p>
          <a:p>
            <a:pPr marL="0" marR="0">
              <a:spcBef>
                <a:spcPts val="360"/>
              </a:spcBef>
              <a:spcAft>
                <a:spcPts val="0"/>
              </a:spcAft>
              <a:tabLst>
                <a:tab pos="940435" algn="l"/>
              </a:tabLst>
            </a:pPr>
            <a:r>
              <a:rPr lang="en-US" sz="2800" dirty="0">
                <a:effectLst/>
              </a:rPr>
              <a:t>- Leading a Team</a:t>
            </a:r>
          </a:p>
          <a:p>
            <a:endParaRPr lang="en-US" sz="1500" dirty="0"/>
          </a:p>
        </p:txBody>
      </p:sp>
      <p:sp>
        <p:nvSpPr>
          <p:cNvPr id="5" name="Slide Number Placeholder 4">
            <a:extLst>
              <a:ext uri="{FF2B5EF4-FFF2-40B4-BE49-F238E27FC236}">
                <a16:creationId xmlns:a16="http://schemas.microsoft.com/office/drawing/2014/main" id="{91EFAAA2-4BA6-3F5B-8E63-831D6FA59146}"/>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11</a:t>
            </a:fld>
            <a:endParaRPr lang="en-US"/>
          </a:p>
        </p:txBody>
      </p:sp>
    </p:spTree>
    <p:extLst>
      <p:ext uri="{BB962C8B-B14F-4D97-AF65-F5344CB8AC3E}">
        <p14:creationId xmlns:p14="http://schemas.microsoft.com/office/powerpoint/2010/main" val="308428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005DAA"/>
                </a:solidFill>
                <a:effectLst/>
                <a:uLnTx/>
                <a:uFillTx/>
                <a:latin typeface="Arial" panose="020B0604020202020204"/>
                <a:ea typeface="+mn-ea"/>
                <a:cs typeface="+mn-cs"/>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2DC3B03E-B06C-C4C4-14CB-80893EFA2889}"/>
              </a:ext>
            </a:extLst>
          </p:cNvPr>
          <p:cNvSpPr txBox="1"/>
          <p:nvPr/>
        </p:nvSpPr>
        <p:spPr>
          <a:xfrm>
            <a:off x="3048755" y="3406862"/>
            <a:ext cx="6097508" cy="646331"/>
          </a:xfrm>
          <a:prstGeom prst="rect">
            <a:avLst/>
          </a:prstGeom>
          <a:noFill/>
        </p:spPr>
        <p:txBody>
          <a:bodyPr wrap="square">
            <a:spAutoFit/>
          </a:bodyPr>
          <a:lstStyle/>
          <a:p>
            <a:r>
              <a:rPr lang="en-US" b="0" i="0" dirty="0">
                <a:solidFill>
                  <a:srgbClr val="000000"/>
                </a:solidFill>
                <a:effectLst/>
                <a:latin typeface="PT Serif" panose="020A0603040505020204" pitchFamily="18" charset="0"/>
              </a:rPr>
              <a:t>“Management is doing things right; leadership is doing the right things.” – </a:t>
            </a:r>
            <a:r>
              <a:rPr lang="en-US" b="1" i="1" u="none" strike="noStrike" dirty="0">
                <a:solidFill>
                  <a:srgbClr val="000000"/>
                </a:solidFill>
                <a:effectLst/>
                <a:latin typeface="PT Serif" panose="020A0603040505020204" pitchFamily="18" charset="0"/>
                <a:hlinkClick r:id="rId4"/>
              </a:rPr>
              <a:t>Peter Drucker</a:t>
            </a:r>
            <a:endParaRPr lang="en-US" dirty="0"/>
          </a:p>
        </p:txBody>
      </p:sp>
      <p:pic>
        <p:nvPicPr>
          <p:cNvPr id="4" name="Picture 3">
            <a:extLst>
              <a:ext uri="{FF2B5EF4-FFF2-40B4-BE49-F238E27FC236}">
                <a16:creationId xmlns:a16="http://schemas.microsoft.com/office/drawing/2014/main" id="{029ECB8A-34AA-05A4-BF92-A8587F7129B7}"/>
              </a:ext>
            </a:extLst>
          </p:cNvPr>
          <p:cNvPicPr>
            <a:picLocks noChangeAspect="1"/>
          </p:cNvPicPr>
          <p:nvPr/>
        </p:nvPicPr>
        <p:blipFill>
          <a:blip r:embed="rId5"/>
          <a:stretch>
            <a:fillRect/>
          </a:stretch>
        </p:blipFill>
        <p:spPr>
          <a:xfrm>
            <a:off x="2286000" y="334245"/>
            <a:ext cx="7620000" cy="5715000"/>
          </a:xfrm>
          <a:prstGeom prst="rect">
            <a:avLst/>
          </a:prstGeom>
        </p:spPr>
      </p:pic>
    </p:spTree>
    <p:custDataLst>
      <p:tags r:id="rId1"/>
    </p:custDataLst>
    <p:extLst>
      <p:ext uri="{BB962C8B-B14F-4D97-AF65-F5344CB8AC3E}">
        <p14:creationId xmlns:p14="http://schemas.microsoft.com/office/powerpoint/2010/main" val="160944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7F06F7-1416-4905-81ED-7AABF8694507}"/>
              </a:ext>
            </a:extLst>
          </p:cNvPr>
          <p:cNvSpPr txBox="1"/>
          <p:nvPr/>
        </p:nvSpPr>
        <p:spPr>
          <a:xfrm>
            <a:off x="381000" y="1"/>
            <a:ext cx="11506200" cy="1540042"/>
          </a:xfrm>
          <a:prstGeom prst="rect">
            <a:avLst/>
          </a:prstGeom>
        </p:spPr>
        <p:txBody>
          <a:bodyPr vert="horz" lIns="91440" tIns="0" rIns="91440" bIns="91440" rtlCol="0" anchor="b">
            <a:normAutofit/>
          </a:bodyPr>
          <a:lstStyle/>
          <a:p>
            <a:pPr>
              <a:lnSpc>
                <a:spcPct val="90000"/>
              </a:lnSpc>
              <a:spcBef>
                <a:spcPct val="0"/>
              </a:spcBef>
              <a:spcAft>
                <a:spcPts val="600"/>
              </a:spcAft>
            </a:pPr>
            <a:r>
              <a:rPr lang="en-US" sz="4400" b="1" kern="1200" cap="all" baseline="0">
                <a:solidFill>
                  <a:schemeClr val="bg1"/>
                </a:solidFill>
                <a:latin typeface="+mj-lt"/>
                <a:ea typeface="+mj-ea"/>
                <a:cs typeface="+mj-cs"/>
              </a:rPr>
              <a:t>Thank You!</a:t>
            </a:r>
          </a:p>
        </p:txBody>
      </p:sp>
      <p:pic>
        <p:nvPicPr>
          <p:cNvPr id="8" name="Picture 7" descr="A logo for a pet company&#10;&#10;AI-generated content may be incorrect.">
            <a:extLst>
              <a:ext uri="{FF2B5EF4-FFF2-40B4-BE49-F238E27FC236}">
                <a16:creationId xmlns:a16="http://schemas.microsoft.com/office/drawing/2014/main" id="{854ED639-F456-BE28-02AE-531192F08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2678092"/>
            <a:ext cx="11506199" cy="2962846"/>
          </a:xfrm>
          <a:prstGeom prst="rect">
            <a:avLst/>
          </a:prstGeom>
          <a:noFill/>
        </p:spPr>
      </p:pic>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a:xfrm>
            <a:off x="11650133" y="115570"/>
            <a:ext cx="423334" cy="365125"/>
          </a:xfrm>
        </p:spPr>
        <p:txBody>
          <a:bodyPr vert="horz" lIns="91440" tIns="45720" rIns="91440" bIns="45720" rtlCol="0" anchor="ctr">
            <a:normAutofit/>
          </a:bodyPr>
          <a:lstStyle/>
          <a:p>
            <a:pPr>
              <a:spcAft>
                <a:spcPts val="600"/>
              </a:spcAft>
            </a:pPr>
            <a:fld id="{97A94E25-127B-4C48-AF96-44BA7B823777}" type="slidenum">
              <a:rPr lang="en-US" smtClean="0"/>
              <a:pPr>
                <a:spcAft>
                  <a:spcPts val="600"/>
                </a:spcAft>
              </a:pPr>
              <a:t>13</a:t>
            </a:fld>
            <a:endParaRPr lang="en-US"/>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solidFill>
                <a:schemeClr val="bg1"/>
              </a:solidFill>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7FCA32AD-6967-9C3A-5117-70932D079296}"/>
              </a:ext>
            </a:extLst>
          </p:cNvPr>
          <p:cNvSpPr>
            <a:spLocks noChangeArrowheads="1"/>
          </p:cNvSpPr>
          <p:nvPr/>
        </p:nvSpPr>
        <p:spPr bwMode="auto">
          <a:xfrm>
            <a:off x="1392382" y="1888519"/>
            <a:ext cx="103467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bg1"/>
                </a:solidFill>
                <a:effectLst/>
                <a:latin typeface="inherit"/>
              </a:rPr>
              <a:t>“The single biggest way to impact an organization is to focus on leadership development.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000" dirty="0">
                <a:solidFill>
                  <a:schemeClr val="bg1"/>
                </a:solidFill>
                <a:latin typeface="inherit"/>
              </a:rPr>
              <a:t>                                        -Author John Maxwell</a:t>
            </a:r>
            <a:endParaRPr kumimoji="0" lang="en-US" altLang="en-US" sz="4000" b="0" i="0" u="none" strike="noStrike" cap="none" normalizeH="0" baseline="0" dirty="0">
              <a:ln>
                <a:noFill/>
              </a:ln>
              <a:solidFill>
                <a:schemeClr val="bg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4084B6-4E1E-1C62-437A-DB0A6ADF2B37}"/>
              </a:ext>
            </a:extLst>
          </p:cNvPr>
          <p:cNvPicPr>
            <a:picLocks noChangeAspect="1"/>
          </p:cNvPicPr>
          <p:nvPr/>
        </p:nvPicPr>
        <p:blipFill>
          <a:blip r:embed="rId4"/>
          <a:srcRect l="15807" r="18524" b="1"/>
          <a:stretch/>
        </p:blipFill>
        <p:spPr>
          <a:xfrm>
            <a:off x="6519863" y="398463"/>
            <a:ext cx="5265737" cy="6019800"/>
          </a:xfrm>
          <a:prstGeom prst="rect">
            <a:avLst/>
          </a:prstGeom>
          <a:noFill/>
        </p:spPr>
      </p:pic>
      <p:sp>
        <p:nvSpPr>
          <p:cNvPr id="5" name="Title 4">
            <a:extLst>
              <a:ext uri="{FF2B5EF4-FFF2-40B4-BE49-F238E27FC236}">
                <a16:creationId xmlns:a16="http://schemas.microsoft.com/office/drawing/2014/main" id="{52381ABC-8821-4985-883C-CC7B9BF4084D}"/>
              </a:ext>
            </a:extLst>
          </p:cNvPr>
          <p:cNvSpPr>
            <a:spLocks noGrp="1"/>
          </p:cNvSpPr>
          <p:nvPr>
            <p:ph type="body" sz="quarter" idx="14"/>
          </p:nvPr>
        </p:nvSpPr>
        <p:spPr>
          <a:xfrm>
            <a:off x="563034" y="480695"/>
            <a:ext cx="4978400" cy="1135062"/>
          </a:xfrm>
        </p:spPr>
        <p:txBody>
          <a:bodyPr vert="horz" lIns="91440" tIns="45720" rIns="91440" bIns="45720" rtlCol="0" anchor="b">
            <a:normAutofit/>
          </a:bodyPr>
          <a:lstStyle/>
          <a:p>
            <a:r>
              <a:rPr lang="en-US" sz="3700" b="1" kern="1200" cap="all" baseline="0" dirty="0">
                <a:latin typeface="+mj-lt"/>
                <a:ea typeface="+mn-ea"/>
                <a:cs typeface="+mn-cs"/>
              </a:rPr>
              <a:t>LEARNING OBJECTIVES</a:t>
            </a:r>
          </a:p>
        </p:txBody>
      </p:sp>
      <p:sp>
        <p:nvSpPr>
          <p:cNvPr id="7" name="TextBox 6">
            <a:extLst>
              <a:ext uri="{FF2B5EF4-FFF2-40B4-BE49-F238E27FC236}">
                <a16:creationId xmlns:a16="http://schemas.microsoft.com/office/drawing/2014/main" id="{E5F3F31A-4B60-C538-F7E5-37FA2A65C1F8}"/>
              </a:ext>
            </a:extLst>
          </p:cNvPr>
          <p:cNvSpPr txBox="1"/>
          <p:nvPr/>
        </p:nvSpPr>
        <p:spPr>
          <a:xfrm>
            <a:off x="554567" y="2013857"/>
            <a:ext cx="4986867" cy="3690257"/>
          </a:xfrm>
          <a:prstGeom prst="rect">
            <a:avLst/>
          </a:prstGeom>
        </p:spPr>
        <p:txBody>
          <a:bodyPr vert="horz" lIns="91440" tIns="45720" rIns="91440" bIns="45720" rtlCol="0">
            <a:normAutofit fontScale="92500"/>
          </a:bodyPr>
          <a:lstStyle/>
          <a:p>
            <a:pPr>
              <a:lnSpc>
                <a:spcPct val="90000"/>
              </a:lnSpc>
              <a:spcBef>
                <a:spcPts val="1000"/>
              </a:spcBef>
            </a:pPr>
            <a:r>
              <a:rPr lang="en-US" sz="2400" kern="1200" dirty="0">
                <a:solidFill>
                  <a:srgbClr val="333333"/>
                </a:solidFill>
                <a:latin typeface="+mj-lt"/>
                <a:ea typeface="+mn-ea"/>
                <a:cs typeface="+mn-cs"/>
              </a:rPr>
              <a:t>Agenda:</a:t>
            </a:r>
          </a:p>
          <a:p>
            <a:pPr>
              <a:lnSpc>
                <a:spcPct val="90000"/>
              </a:lnSpc>
              <a:spcBef>
                <a:spcPts val="1000"/>
              </a:spcBef>
            </a:pPr>
            <a:endParaRPr lang="en-US" sz="2400" kern="1200" dirty="0">
              <a:solidFill>
                <a:srgbClr val="333333"/>
              </a:solidFill>
              <a:latin typeface="+mj-lt"/>
              <a:ea typeface="+mn-ea"/>
              <a:cs typeface="+mn-cs"/>
            </a:endParaRPr>
          </a:p>
          <a:p>
            <a:pPr>
              <a:lnSpc>
                <a:spcPct val="90000"/>
              </a:lnSpc>
              <a:spcBef>
                <a:spcPts val="1000"/>
              </a:spcBef>
            </a:pPr>
            <a:r>
              <a:rPr lang="en-US" sz="2400" kern="1200" dirty="0">
                <a:solidFill>
                  <a:srgbClr val="333333"/>
                </a:solidFill>
                <a:latin typeface="+mj-lt"/>
                <a:ea typeface="+mn-ea"/>
                <a:cs typeface="+mn-cs"/>
              </a:rPr>
              <a:t>Develop a plan to assemble the team</a:t>
            </a:r>
          </a:p>
          <a:p>
            <a:pPr>
              <a:lnSpc>
                <a:spcPct val="90000"/>
              </a:lnSpc>
              <a:spcBef>
                <a:spcPts val="1000"/>
              </a:spcBef>
            </a:pPr>
            <a:endParaRPr lang="en-US" sz="2400" kern="1200" dirty="0">
              <a:solidFill>
                <a:srgbClr val="333333"/>
              </a:solidFill>
              <a:latin typeface="+mj-lt"/>
              <a:ea typeface="+mn-ea"/>
              <a:cs typeface="+mn-cs"/>
            </a:endParaRPr>
          </a:p>
          <a:p>
            <a:pPr>
              <a:lnSpc>
                <a:spcPct val="90000"/>
              </a:lnSpc>
              <a:spcBef>
                <a:spcPts val="1000"/>
              </a:spcBef>
            </a:pPr>
            <a:r>
              <a:rPr lang="en-US" sz="2400" kern="1200" dirty="0">
                <a:solidFill>
                  <a:srgbClr val="333333"/>
                </a:solidFill>
                <a:latin typeface="+mj-lt"/>
                <a:ea typeface="+mn-ea"/>
                <a:cs typeface="+mn-cs"/>
              </a:rPr>
              <a:t>Motivate team members and empower them to be successful</a:t>
            </a:r>
          </a:p>
          <a:p>
            <a:pPr>
              <a:lnSpc>
                <a:spcPct val="90000"/>
              </a:lnSpc>
              <a:spcBef>
                <a:spcPts val="1000"/>
              </a:spcBef>
            </a:pPr>
            <a:endParaRPr lang="en-US" sz="2400" kern="1200" dirty="0">
              <a:solidFill>
                <a:srgbClr val="333333"/>
              </a:solidFill>
              <a:latin typeface="+mj-lt"/>
              <a:ea typeface="+mn-ea"/>
              <a:cs typeface="+mn-cs"/>
            </a:endParaRPr>
          </a:p>
          <a:p>
            <a:pPr>
              <a:lnSpc>
                <a:spcPct val="90000"/>
              </a:lnSpc>
              <a:spcBef>
                <a:spcPts val="1000"/>
              </a:spcBef>
            </a:pPr>
            <a:r>
              <a:rPr lang="en-US" sz="2400" kern="1200" dirty="0">
                <a:solidFill>
                  <a:srgbClr val="333333"/>
                </a:solidFill>
                <a:latin typeface="+mj-lt"/>
                <a:ea typeface="+mn-ea"/>
                <a:cs typeface="+mn-cs"/>
              </a:rPr>
              <a:t>Build and manage the team effectively</a:t>
            </a:r>
          </a:p>
          <a:p>
            <a:pPr>
              <a:lnSpc>
                <a:spcPct val="90000"/>
              </a:lnSpc>
              <a:spcBef>
                <a:spcPts val="1000"/>
              </a:spcBef>
            </a:pPr>
            <a:endParaRPr lang="en-US" sz="1000" kern="1200" dirty="0">
              <a:solidFill>
                <a:srgbClr val="333333"/>
              </a:solidFill>
              <a:latin typeface="+mj-lt"/>
              <a:ea typeface="+mn-ea"/>
              <a:cs typeface="+mn-cs"/>
            </a:endParaRPr>
          </a:p>
          <a:p>
            <a:pPr>
              <a:lnSpc>
                <a:spcPct val="90000"/>
              </a:lnSpc>
              <a:spcBef>
                <a:spcPts val="1000"/>
              </a:spcBef>
            </a:pPr>
            <a:endParaRPr lang="en-US" sz="1000" kern="1200" dirty="0">
              <a:solidFill>
                <a:srgbClr val="333333"/>
              </a:solidFill>
              <a:latin typeface="+mj-lt"/>
              <a:ea typeface="+mn-ea"/>
              <a:cs typeface="+mn-cs"/>
            </a:endParaRPr>
          </a:p>
          <a:p>
            <a:pPr>
              <a:lnSpc>
                <a:spcPct val="90000"/>
              </a:lnSpc>
              <a:spcBef>
                <a:spcPts val="1000"/>
              </a:spcBef>
            </a:pPr>
            <a:endParaRPr lang="en-US" sz="1000" kern="1200" dirty="0">
              <a:solidFill>
                <a:srgbClr val="333333"/>
              </a:solidFill>
              <a:latin typeface="+mj-lt"/>
              <a:ea typeface="+mn-ea"/>
              <a:cs typeface="+mn-cs"/>
            </a:endParaRP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a:xfrm>
            <a:off x="11650133" y="115570"/>
            <a:ext cx="42333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97A94E25-127B-4C48-AF96-44BA7B823777}"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en-US" b="0" i="0" u="none" strike="noStrike" cap="none" spc="0" normalizeH="0" baseline="0" noProof="0">
              <a:ln>
                <a:noFill/>
              </a:ln>
              <a:effectLst/>
              <a:uLnTx/>
              <a:uFillTx/>
            </a:endParaRPr>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7016-75A9-6AE4-5680-D7F644DBEE2E}"/>
              </a:ext>
            </a:extLst>
          </p:cNvPr>
          <p:cNvSpPr>
            <a:spLocks noGrp="1"/>
          </p:cNvSpPr>
          <p:nvPr>
            <p:ph type="title"/>
          </p:nvPr>
        </p:nvSpPr>
        <p:spPr/>
        <p:txBody>
          <a:bodyPr/>
          <a:lstStyle/>
          <a:p>
            <a:r>
              <a:rPr lang="en-US" dirty="0"/>
              <a:t>Have the right mindset</a:t>
            </a:r>
          </a:p>
        </p:txBody>
      </p:sp>
      <p:pic>
        <p:nvPicPr>
          <p:cNvPr id="6" name="Content Placeholder 5" descr="A drawing of a couple of people climbing ladders&#10;&#10;Description automatically generated">
            <a:extLst>
              <a:ext uri="{FF2B5EF4-FFF2-40B4-BE49-F238E27FC236}">
                <a16:creationId xmlns:a16="http://schemas.microsoft.com/office/drawing/2014/main" id="{AB149DD5-FD1C-C1D3-B650-ED954ACDE1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4002" y="1542230"/>
            <a:ext cx="4010696" cy="4919369"/>
          </a:xfrm>
        </p:spPr>
      </p:pic>
      <p:sp>
        <p:nvSpPr>
          <p:cNvPr id="4" name="Slide Number Placeholder 3">
            <a:extLst>
              <a:ext uri="{FF2B5EF4-FFF2-40B4-BE49-F238E27FC236}">
                <a16:creationId xmlns:a16="http://schemas.microsoft.com/office/drawing/2014/main" id="{987857FD-6D4E-ECDD-5D11-B5ECE8F0F4C6}"/>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7" name="TextBox 6">
            <a:extLst>
              <a:ext uri="{FF2B5EF4-FFF2-40B4-BE49-F238E27FC236}">
                <a16:creationId xmlns:a16="http://schemas.microsoft.com/office/drawing/2014/main" id="{7C0A5419-07BC-FF3E-C57A-AFF5354CD38D}"/>
              </a:ext>
            </a:extLst>
          </p:cNvPr>
          <p:cNvSpPr txBox="1"/>
          <p:nvPr/>
        </p:nvSpPr>
        <p:spPr>
          <a:xfrm>
            <a:off x="894736" y="2074606"/>
            <a:ext cx="5297834" cy="3785652"/>
          </a:xfrm>
          <a:prstGeom prst="rect">
            <a:avLst/>
          </a:prstGeom>
          <a:noFill/>
        </p:spPr>
        <p:txBody>
          <a:bodyPr wrap="square" rtlCol="0">
            <a:spAutoFit/>
          </a:bodyPr>
          <a:lstStyle/>
          <a:p>
            <a:r>
              <a:rPr lang="en-US" sz="4000" dirty="0"/>
              <a:t>Plan</a:t>
            </a:r>
          </a:p>
          <a:p>
            <a:r>
              <a:rPr lang="en-US" sz="4000" dirty="0"/>
              <a:t>Raise your Rotary I.Q</a:t>
            </a:r>
          </a:p>
          <a:p>
            <a:r>
              <a:rPr lang="en-US" sz="4000" dirty="0"/>
              <a:t>Observe</a:t>
            </a:r>
          </a:p>
          <a:p>
            <a:r>
              <a:rPr lang="en-US" sz="4000" dirty="0"/>
              <a:t>Explore</a:t>
            </a:r>
          </a:p>
          <a:p>
            <a:r>
              <a:rPr lang="en-US" sz="4000" dirty="0"/>
              <a:t>Ask</a:t>
            </a:r>
          </a:p>
          <a:p>
            <a:endParaRPr lang="en-US" sz="4000" dirty="0"/>
          </a:p>
        </p:txBody>
      </p:sp>
    </p:spTree>
    <p:extLst>
      <p:ext uri="{BB962C8B-B14F-4D97-AF65-F5344CB8AC3E}">
        <p14:creationId xmlns:p14="http://schemas.microsoft.com/office/powerpoint/2010/main" val="393805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11CB-4BAC-D278-7AEA-462EE0DEE0F0}"/>
              </a:ext>
            </a:extLst>
          </p:cNvPr>
          <p:cNvSpPr>
            <a:spLocks noGrp="1"/>
          </p:cNvSpPr>
          <p:nvPr>
            <p:ph type="title"/>
          </p:nvPr>
        </p:nvSpPr>
        <p:spPr/>
        <p:txBody>
          <a:bodyPr/>
          <a:lstStyle/>
          <a:p>
            <a:r>
              <a:rPr lang="en-US" dirty="0" err="1"/>
              <a:t>BuiLding</a:t>
            </a:r>
            <a:r>
              <a:rPr lang="en-US" dirty="0"/>
              <a:t> the team</a:t>
            </a:r>
          </a:p>
        </p:txBody>
      </p:sp>
      <p:sp>
        <p:nvSpPr>
          <p:cNvPr id="3" name="Content Placeholder 2">
            <a:extLst>
              <a:ext uri="{FF2B5EF4-FFF2-40B4-BE49-F238E27FC236}">
                <a16:creationId xmlns:a16="http://schemas.microsoft.com/office/drawing/2014/main" id="{5B3909A9-54AC-A887-C70E-E747BD02DA98}"/>
              </a:ext>
            </a:extLst>
          </p:cNvPr>
          <p:cNvSpPr>
            <a:spLocks noGrp="1"/>
          </p:cNvSpPr>
          <p:nvPr>
            <p:ph idx="1"/>
          </p:nvPr>
        </p:nvSpPr>
        <p:spPr>
          <a:xfrm>
            <a:off x="1782810" y="2494181"/>
            <a:ext cx="9060713" cy="4363819"/>
          </a:xfrm>
        </p:spPr>
        <p:txBody>
          <a:bodyPr>
            <a:normAutofit/>
          </a:bodyPr>
          <a:lstStyle/>
          <a:p>
            <a:pPr marL="0" indent="0">
              <a:buNone/>
            </a:pPr>
            <a:r>
              <a:rPr lang="en-US" b="1" dirty="0"/>
              <a:t>Determine Roles</a:t>
            </a:r>
          </a:p>
          <a:p>
            <a:pPr marL="0" indent="0">
              <a:buNone/>
            </a:pPr>
            <a:r>
              <a:rPr lang="en-US" dirty="0"/>
              <a:t>	Define the key roles and responsibilities </a:t>
            </a:r>
          </a:p>
          <a:p>
            <a:pPr marL="0" indent="0">
              <a:buNone/>
            </a:pPr>
            <a:endParaRPr lang="en-US" b="1" dirty="0"/>
          </a:p>
          <a:p>
            <a:pPr marL="0" indent="0">
              <a:buNone/>
            </a:pPr>
            <a:r>
              <a:rPr lang="en-US" b="1" dirty="0"/>
              <a:t>Recruit Strategically</a:t>
            </a:r>
          </a:p>
          <a:p>
            <a:pPr marL="0" indent="0">
              <a:buNone/>
            </a:pPr>
            <a:r>
              <a:rPr lang="en-US" dirty="0"/>
              <a:t>	Seek out talented individuals and build a diverse team</a:t>
            </a:r>
          </a:p>
          <a:p>
            <a:pPr marL="0" indent="0">
              <a:buNone/>
            </a:pPr>
            <a:endParaRPr lang="en-US" b="1" dirty="0"/>
          </a:p>
          <a:p>
            <a:pPr marL="0" indent="0">
              <a:buNone/>
            </a:pPr>
            <a:r>
              <a:rPr lang="en-US" b="1" dirty="0"/>
              <a:t>Develop Trust</a:t>
            </a:r>
          </a:p>
          <a:p>
            <a:pPr marL="0" indent="0">
              <a:buNone/>
            </a:pPr>
            <a:r>
              <a:rPr lang="en-US" dirty="0"/>
              <a:t>	Get to know team members. Foster an environment of 	open communication, collaboration, and 	mutual respect.</a:t>
            </a:r>
          </a:p>
          <a:p>
            <a:endParaRPr lang="en-US" dirty="0"/>
          </a:p>
        </p:txBody>
      </p:sp>
      <p:sp>
        <p:nvSpPr>
          <p:cNvPr id="4" name="Slide Number Placeholder 3">
            <a:extLst>
              <a:ext uri="{FF2B5EF4-FFF2-40B4-BE49-F238E27FC236}">
                <a16:creationId xmlns:a16="http://schemas.microsoft.com/office/drawing/2014/main" id="{29A89393-0468-7AF6-27D9-CC657FAFE3A7}"/>
              </a:ext>
            </a:extLst>
          </p:cNvPr>
          <p:cNvSpPr>
            <a:spLocks noGrp="1"/>
          </p:cNvSpPr>
          <p:nvPr>
            <p:ph type="sldNum" sz="quarter" idx="12"/>
          </p:nvPr>
        </p:nvSpPr>
        <p:spPr/>
        <p:txBody>
          <a:bodyPr/>
          <a:lstStyle/>
          <a:p>
            <a:fld id="{97A94E25-127B-4C48-AF96-44BA7B823777}" type="slidenum">
              <a:rPr lang="en-US" smtClean="0"/>
              <a:pPr/>
              <a:t>5</a:t>
            </a:fld>
            <a:endParaRPr lang="en-US" dirty="0"/>
          </a:p>
        </p:txBody>
      </p:sp>
      <p:pic>
        <p:nvPicPr>
          <p:cNvPr id="6" name="Picture 5">
            <a:extLst>
              <a:ext uri="{FF2B5EF4-FFF2-40B4-BE49-F238E27FC236}">
                <a16:creationId xmlns:a16="http://schemas.microsoft.com/office/drawing/2014/main" id="{667F90E7-8E69-D0C8-7F4F-C764051F6887}"/>
              </a:ext>
            </a:extLst>
          </p:cNvPr>
          <p:cNvPicPr>
            <a:picLocks noChangeAspect="1"/>
          </p:cNvPicPr>
          <p:nvPr/>
        </p:nvPicPr>
        <p:blipFill>
          <a:blip r:embed="rId3"/>
          <a:stretch>
            <a:fillRect/>
          </a:stretch>
        </p:blipFill>
        <p:spPr>
          <a:xfrm>
            <a:off x="563440" y="1540043"/>
            <a:ext cx="1219370" cy="5163271"/>
          </a:xfrm>
          <a:prstGeom prst="rect">
            <a:avLst/>
          </a:prstGeom>
        </p:spPr>
      </p:pic>
      <p:pic>
        <p:nvPicPr>
          <p:cNvPr id="7" name="Picture 6">
            <a:extLst>
              <a:ext uri="{FF2B5EF4-FFF2-40B4-BE49-F238E27FC236}">
                <a16:creationId xmlns:a16="http://schemas.microsoft.com/office/drawing/2014/main" id="{3353DC49-BBD6-5EEE-7C3D-F36CB22AFCB8}"/>
              </a:ext>
            </a:extLst>
          </p:cNvPr>
          <p:cNvPicPr>
            <a:picLocks noChangeAspect="1"/>
          </p:cNvPicPr>
          <p:nvPr/>
        </p:nvPicPr>
        <p:blipFill>
          <a:blip r:embed="rId4"/>
          <a:stretch>
            <a:fillRect/>
          </a:stretch>
        </p:blipFill>
        <p:spPr>
          <a:xfrm>
            <a:off x="7858092" y="384751"/>
            <a:ext cx="3792041" cy="2310584"/>
          </a:xfrm>
          <a:prstGeom prst="rect">
            <a:avLst/>
          </a:prstGeom>
        </p:spPr>
      </p:pic>
    </p:spTree>
    <p:extLst>
      <p:ext uri="{BB962C8B-B14F-4D97-AF65-F5344CB8AC3E}">
        <p14:creationId xmlns:p14="http://schemas.microsoft.com/office/powerpoint/2010/main" val="252764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Team success Factors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81001" y="1953732"/>
            <a:ext cx="11506199" cy="3836989"/>
          </a:xfrm>
        </p:spPr>
        <p:txBody>
          <a:bodyPr vert="horz" lIns="91440" tIns="45720" rIns="91440" bIns="45720" rtlCol="0" anchor="t">
            <a:normAutofit/>
          </a:bodyPr>
          <a:lstStyle/>
          <a:p>
            <a:pPr marL="457200" indent="-457200">
              <a:buAutoNum type="arabicPeriod"/>
            </a:pPr>
            <a:endParaRPr lang="en-US" dirty="0">
              <a:cs typeface="Arial" panose="020B0604020202020204"/>
            </a:endParaRPr>
          </a:p>
          <a:p>
            <a:pPr marL="0" indent="0">
              <a:buNone/>
            </a:pPr>
            <a:endParaRPr lang="en-US" dirty="0"/>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4" name="Picture 3">
            <a:extLst>
              <a:ext uri="{FF2B5EF4-FFF2-40B4-BE49-F238E27FC236}">
                <a16:creationId xmlns:a16="http://schemas.microsoft.com/office/drawing/2014/main" id="{95C3F72E-2A77-FD9F-84B5-5D2E21609F80}"/>
              </a:ext>
            </a:extLst>
          </p:cNvPr>
          <p:cNvPicPr>
            <a:picLocks noChangeAspect="1"/>
          </p:cNvPicPr>
          <p:nvPr/>
        </p:nvPicPr>
        <p:blipFill>
          <a:blip r:embed="rId4"/>
          <a:stretch>
            <a:fillRect/>
          </a:stretch>
        </p:blipFill>
        <p:spPr>
          <a:xfrm>
            <a:off x="526270" y="1538716"/>
            <a:ext cx="10006611" cy="2815930"/>
          </a:xfrm>
          <a:prstGeom prst="rect">
            <a:avLst/>
          </a:prstGeom>
        </p:spPr>
      </p:pic>
      <p:pic>
        <p:nvPicPr>
          <p:cNvPr id="10" name="Picture 9">
            <a:extLst>
              <a:ext uri="{FF2B5EF4-FFF2-40B4-BE49-F238E27FC236}">
                <a16:creationId xmlns:a16="http://schemas.microsoft.com/office/drawing/2014/main" id="{4E23C104-7A64-D838-380E-A9EE816142FC}"/>
              </a:ext>
            </a:extLst>
          </p:cNvPr>
          <p:cNvPicPr>
            <a:picLocks noChangeAspect="1"/>
          </p:cNvPicPr>
          <p:nvPr/>
        </p:nvPicPr>
        <p:blipFill>
          <a:blip r:embed="rId5"/>
          <a:stretch>
            <a:fillRect/>
          </a:stretch>
        </p:blipFill>
        <p:spPr>
          <a:xfrm>
            <a:off x="381000" y="4795496"/>
            <a:ext cx="9532130" cy="1646746"/>
          </a:xfrm>
          <a:prstGeom prst="rect">
            <a:avLst/>
          </a:prstGeom>
        </p:spPr>
      </p:pic>
    </p:spTree>
    <p:custDataLst>
      <p:tags r:id="rId1"/>
    </p:custDataLst>
    <p:extLst>
      <p:ext uri="{BB962C8B-B14F-4D97-AF65-F5344CB8AC3E}">
        <p14:creationId xmlns:p14="http://schemas.microsoft.com/office/powerpoint/2010/main" val="40740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5DFEF3-8240-D2A6-7D26-B19BCC0FFC71}"/>
              </a:ext>
            </a:extLst>
          </p:cNvPr>
          <p:cNvPicPr>
            <a:picLocks noChangeAspect="1"/>
          </p:cNvPicPr>
          <p:nvPr/>
        </p:nvPicPr>
        <p:blipFill>
          <a:blip r:embed="rId3"/>
          <a:srcRect l="25179" r="15487" b="-1"/>
          <a:stretch/>
        </p:blipFill>
        <p:spPr>
          <a:xfrm>
            <a:off x="20" y="10"/>
            <a:ext cx="6095981" cy="685799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
        <p:nvSpPr>
          <p:cNvPr id="11" name="Text Placeholder 2">
            <a:extLst>
              <a:ext uri="{FF2B5EF4-FFF2-40B4-BE49-F238E27FC236}">
                <a16:creationId xmlns:a16="http://schemas.microsoft.com/office/drawing/2014/main" id="{57D456AA-B7EB-5C50-EA11-A70980BD541D}"/>
              </a:ext>
            </a:extLst>
          </p:cNvPr>
          <p:cNvSpPr>
            <a:spLocks noGrp="1"/>
          </p:cNvSpPr>
          <p:nvPr>
            <p:ph type="body" sz="quarter" idx="16"/>
          </p:nvPr>
        </p:nvSpPr>
        <p:spPr>
          <a:xfrm>
            <a:off x="6096001" y="0"/>
            <a:ext cx="6096000" cy="6858000"/>
          </a:xfrm>
        </p:spPr>
        <p:txBody>
          <a:bodyPr/>
          <a:lstStyle/>
          <a:p>
            <a:endParaRPr lang="en-US"/>
          </a:p>
        </p:txBody>
      </p:sp>
      <p:sp>
        <p:nvSpPr>
          <p:cNvPr id="2" name="Title 1">
            <a:extLst>
              <a:ext uri="{FF2B5EF4-FFF2-40B4-BE49-F238E27FC236}">
                <a16:creationId xmlns:a16="http://schemas.microsoft.com/office/drawing/2014/main" id="{C7E20850-633C-5926-9262-8905C14A0D81}"/>
              </a:ext>
            </a:extLst>
          </p:cNvPr>
          <p:cNvSpPr>
            <a:spLocks noGrp="1"/>
          </p:cNvSpPr>
          <p:nvPr>
            <p:ph type="body" sz="quarter" idx="14"/>
          </p:nvPr>
        </p:nvSpPr>
        <p:spPr>
          <a:xfrm>
            <a:off x="6879771" y="2141538"/>
            <a:ext cx="4978400" cy="1135062"/>
          </a:xfrm>
        </p:spPr>
        <p:txBody>
          <a:bodyPr anchor="b">
            <a:normAutofit/>
          </a:bodyPr>
          <a:lstStyle/>
          <a:p>
            <a:r>
              <a:rPr lang="en-US" sz="3700"/>
              <a:t>Discussion question</a:t>
            </a:r>
          </a:p>
        </p:txBody>
      </p:sp>
      <p:sp>
        <p:nvSpPr>
          <p:cNvPr id="3" name="Content Placeholder 2">
            <a:extLst>
              <a:ext uri="{FF2B5EF4-FFF2-40B4-BE49-F238E27FC236}">
                <a16:creationId xmlns:a16="http://schemas.microsoft.com/office/drawing/2014/main" id="{B06DE9AF-827D-83A6-1449-83DB6ECE8FB6}"/>
              </a:ext>
            </a:extLst>
          </p:cNvPr>
          <p:cNvSpPr>
            <a:spLocks noGrp="1"/>
          </p:cNvSpPr>
          <p:nvPr>
            <p:ph type="subTitle" idx="1"/>
          </p:nvPr>
        </p:nvSpPr>
        <p:spPr>
          <a:xfrm>
            <a:off x="6871304" y="3383632"/>
            <a:ext cx="4986867" cy="1975764"/>
          </a:xfrm>
        </p:spPr>
        <p:txBody>
          <a:bodyPr>
            <a:normAutofit/>
          </a:bodyPr>
          <a:lstStyle/>
          <a:p>
            <a:pPr marL="0" indent="0">
              <a:buNone/>
            </a:pPr>
            <a:endParaRPr lang="en-US">
              <a:effectLst/>
            </a:endParaRPr>
          </a:p>
          <a:p>
            <a:pPr marL="0" indent="0">
              <a:buNone/>
            </a:pPr>
            <a:r>
              <a:rPr lang="en-US">
                <a:effectLst/>
              </a:rPr>
              <a:t>How do you build a successful team and ensure you have continuity?</a:t>
            </a:r>
          </a:p>
          <a:p>
            <a:endParaRPr lang="en-US" dirty="0"/>
          </a:p>
        </p:txBody>
      </p:sp>
      <p:sp>
        <p:nvSpPr>
          <p:cNvPr id="4" name="Slide Number Placeholder 3">
            <a:extLst>
              <a:ext uri="{FF2B5EF4-FFF2-40B4-BE49-F238E27FC236}">
                <a16:creationId xmlns:a16="http://schemas.microsoft.com/office/drawing/2014/main" id="{AA9FCFAE-718E-10FE-635F-007399559366}"/>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7</a:t>
            </a:fld>
            <a:endParaRPr lang="en-US"/>
          </a:p>
        </p:txBody>
      </p:sp>
    </p:spTree>
    <p:extLst>
      <p:ext uri="{BB962C8B-B14F-4D97-AF65-F5344CB8AC3E}">
        <p14:creationId xmlns:p14="http://schemas.microsoft.com/office/powerpoint/2010/main" val="230159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the TEAM FOR SUCCESS</a:t>
            </a:r>
          </a:p>
        </p:txBody>
      </p:sp>
      <p:sp>
        <p:nvSpPr>
          <p:cNvPr id="3" name="Content Placeholder 2"/>
          <p:cNvSpPr>
            <a:spLocks noGrp="1"/>
          </p:cNvSpPr>
          <p:nvPr>
            <p:ph idx="1"/>
          </p:nvPr>
        </p:nvSpPr>
        <p:spPr>
          <a:xfrm>
            <a:off x="489641" y="1770875"/>
            <a:ext cx="11506199" cy="4034896"/>
          </a:xfrm>
        </p:spPr>
        <p:txBody>
          <a:bodyPr>
            <a:normAutofit fontScale="92500" lnSpcReduction="20000"/>
          </a:bodyPr>
          <a:lstStyle/>
          <a:p>
            <a:pPr marL="342900" marR="0" lvl="0" indent="-342900">
              <a:spcBef>
                <a:spcPts val="360"/>
              </a:spcBef>
              <a:spcAft>
                <a:spcPts val="0"/>
              </a:spcAft>
              <a:buFont typeface="Symbol" panose="05050102010706020507" pitchFamily="18" charset="2"/>
              <a:buChar char=""/>
              <a:tabLst>
                <a:tab pos="940435" algn="l"/>
              </a:tabLst>
            </a:pPr>
            <a:endParaRPr lang="en-US" sz="3200" dirty="0">
              <a:effectLst/>
              <a:latin typeface="Georgia" panose="02040502050405020303" pitchFamily="18" charset="0"/>
              <a:ea typeface="Times New Roman" panose="02020603050405020304" pitchFamily="18" charset="0"/>
              <a:cs typeface="Times New Roman" panose="02020603050405020304" pitchFamily="18" charset="0"/>
            </a:endParaRPr>
          </a:p>
          <a:p>
            <a:pPr marL="514350" marR="0" lvl="0" indent="-514350">
              <a:spcBef>
                <a:spcPts val="360"/>
              </a:spcBef>
              <a:spcAft>
                <a:spcPts val="0"/>
              </a:spcAft>
              <a:buAutoNum type="arabicPeriod"/>
              <a:tabLst>
                <a:tab pos="940435" algn="l"/>
              </a:tabLst>
            </a:pPr>
            <a:r>
              <a:rPr lang="en-US" sz="3200" i="0" dirty="0">
                <a:solidFill>
                  <a:srgbClr val="1D2228"/>
                </a:solidFill>
                <a:effectLst/>
                <a:latin typeface="Arial" panose="020B0604020202020204" pitchFamily="34" charset="0"/>
                <a:cs typeface="Arial" panose="020B0604020202020204" pitchFamily="34" charset="0"/>
              </a:rPr>
              <a:t>Have a Strategic Plan in place and Share its Vision. Get a buy-in and clearly communicate.</a:t>
            </a:r>
          </a:p>
          <a:p>
            <a:pPr marL="514350" marR="0" lvl="0" indent="-514350">
              <a:spcBef>
                <a:spcPts val="360"/>
              </a:spcBef>
              <a:spcAft>
                <a:spcPts val="0"/>
              </a:spcAft>
              <a:buAutoNum type="arabicPeriod"/>
              <a:tabLst>
                <a:tab pos="940435" algn="l"/>
              </a:tabLst>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360"/>
              </a:spcBef>
              <a:spcAft>
                <a:spcPts val="0"/>
              </a:spcAft>
              <a:buNone/>
              <a:tabLst>
                <a:tab pos="940435" algn="l"/>
              </a:tabLst>
            </a:pPr>
            <a:r>
              <a:rPr lang="en-US" sz="3200" dirty="0">
                <a:effectLst/>
                <a:latin typeface="Arial" panose="020B0604020202020204" pitchFamily="34" charset="0"/>
                <a:ea typeface="Times New Roman" panose="02020603050405020304" pitchFamily="18" charset="0"/>
                <a:cs typeface="Arial" panose="020B0604020202020204" pitchFamily="34" charset="0"/>
              </a:rPr>
              <a:t>2. Empowering the Team –Delegate, celebrate successes</a:t>
            </a:r>
          </a:p>
          <a:p>
            <a:pPr marL="0" marR="0" lvl="0" indent="0">
              <a:spcBef>
                <a:spcPts val="360"/>
              </a:spcBef>
              <a:spcAft>
                <a:spcPts val="0"/>
              </a:spcAft>
              <a:buNone/>
              <a:tabLst>
                <a:tab pos="940435" algn="l"/>
              </a:tabLst>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360"/>
              </a:spcBef>
              <a:spcAft>
                <a:spcPts val="0"/>
              </a:spcAft>
              <a:buNone/>
              <a:tabLst>
                <a:tab pos="940435" algn="l"/>
              </a:tabLst>
            </a:pPr>
            <a:r>
              <a:rPr lang="en-US" sz="3200" dirty="0">
                <a:latin typeface="Arial" panose="020B0604020202020204" pitchFamily="34" charset="0"/>
                <a:ea typeface="Times New Roman" panose="02020603050405020304" pitchFamily="18" charset="0"/>
                <a:cs typeface="Arial" panose="020B0604020202020204" pitchFamily="34" charset="0"/>
              </a:rPr>
              <a:t>3. P</a:t>
            </a:r>
            <a:r>
              <a:rPr lang="en-US" sz="3200" dirty="0">
                <a:effectLst/>
                <a:latin typeface="Arial" panose="020B0604020202020204" pitchFamily="34" charset="0"/>
                <a:ea typeface="Times New Roman" panose="02020603050405020304" pitchFamily="18" charset="0"/>
                <a:cs typeface="Arial" panose="020B0604020202020204" pitchFamily="34" charset="0"/>
              </a:rPr>
              <a:t>rovide resources – what do they need to be successful</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360"/>
              </a:spcBef>
              <a:spcAft>
                <a:spcPts val="0"/>
              </a:spcAft>
              <a:buNone/>
              <a:tabLst>
                <a:tab pos="940435" algn="l"/>
              </a:tabLst>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360"/>
              </a:spcBef>
              <a:spcAft>
                <a:spcPts val="0"/>
              </a:spcAft>
              <a:buNone/>
              <a:tabLst>
                <a:tab pos="940435" algn="l"/>
              </a:tabLst>
            </a:pPr>
            <a:r>
              <a:rPr lang="en-US" sz="3200" dirty="0">
                <a:latin typeface="Arial" panose="020B0604020202020204" pitchFamily="34" charset="0"/>
                <a:ea typeface="Times New Roman" panose="02020603050405020304" pitchFamily="18" charset="0"/>
                <a:cs typeface="Arial" panose="020B0604020202020204" pitchFamily="34" charset="0"/>
              </a:rPr>
              <a:t>3. Inclusive Leadership – Listen, value diverse perspectives,     </a:t>
            </a:r>
          </a:p>
          <a:p>
            <a:pPr marL="0" marR="0" lvl="0" indent="0">
              <a:spcBef>
                <a:spcPts val="360"/>
              </a:spcBef>
              <a:spcAft>
                <a:spcPts val="0"/>
              </a:spcAft>
              <a:buNone/>
              <a:tabLst>
                <a:tab pos="940435" algn="l"/>
              </a:tabLst>
            </a:pPr>
            <a:r>
              <a:rPr lang="en-US" sz="3200" dirty="0">
                <a:latin typeface="Arial" panose="020B0604020202020204" pitchFamily="34" charset="0"/>
                <a:ea typeface="Times New Roman" panose="02020603050405020304" pitchFamily="18" charset="0"/>
                <a:cs typeface="Arial" panose="020B0604020202020204" pitchFamily="34" charset="0"/>
              </a:rPr>
              <a:t>       open communication</a:t>
            </a:r>
          </a:p>
          <a:p>
            <a:pPr marL="0" marR="0" lvl="0" indent="0">
              <a:spcBef>
                <a:spcPts val="360"/>
              </a:spcBef>
              <a:spcAft>
                <a:spcPts val="0"/>
              </a:spcAft>
              <a:buNone/>
              <a:tabLst>
                <a:tab pos="940435" algn="l"/>
              </a:tabLst>
            </a:pPr>
            <a:endParaRPr lang="en-US" sz="3200"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97A94E25-127B-4C48-AF96-44BA7B823777}" type="slidenum">
              <a:rPr lang="en-US" smtClean="0"/>
              <a:pPr/>
              <a:t>8</a:t>
            </a:fld>
            <a:endParaRPr lang="en-US" dirty="0"/>
          </a:p>
        </p:txBody>
      </p:sp>
      <p:pic>
        <p:nvPicPr>
          <p:cNvPr id="5" name="Picture 4">
            <a:extLst>
              <a:ext uri="{FF2B5EF4-FFF2-40B4-BE49-F238E27FC236}">
                <a16:creationId xmlns:a16="http://schemas.microsoft.com/office/drawing/2014/main" id="{50EF2636-78F2-4842-D71F-80E001E7128A}"/>
              </a:ext>
            </a:extLst>
          </p:cNvPr>
          <p:cNvPicPr>
            <a:picLocks noChangeAspect="1"/>
          </p:cNvPicPr>
          <p:nvPr/>
        </p:nvPicPr>
        <p:blipFill>
          <a:blip r:embed="rId3"/>
          <a:stretch>
            <a:fillRect/>
          </a:stretch>
        </p:blipFill>
        <p:spPr>
          <a:xfrm>
            <a:off x="8679804" y="5138056"/>
            <a:ext cx="2388945" cy="1588547"/>
          </a:xfrm>
          <a:prstGeom prst="rect">
            <a:avLst/>
          </a:prstGeom>
        </p:spPr>
      </p:pic>
    </p:spTree>
    <p:extLst>
      <p:ext uri="{BB962C8B-B14F-4D97-AF65-F5344CB8AC3E}">
        <p14:creationId xmlns:p14="http://schemas.microsoft.com/office/powerpoint/2010/main" val="210966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88036-F4E0-581C-E6F9-412DC0A2531E}"/>
              </a:ext>
            </a:extLst>
          </p:cNvPr>
          <p:cNvPicPr>
            <a:picLocks noChangeAspect="1"/>
          </p:cNvPicPr>
          <p:nvPr/>
        </p:nvPicPr>
        <p:blipFill>
          <a:blip r:embed="rId3"/>
          <a:srcRect l="3037" r="8074"/>
          <a:stretch/>
        </p:blipFill>
        <p:spPr>
          <a:xfrm>
            <a:off x="20" y="10"/>
            <a:ext cx="6095981" cy="685799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
        <p:nvSpPr>
          <p:cNvPr id="10" name="Text Placeholder 2">
            <a:extLst>
              <a:ext uri="{FF2B5EF4-FFF2-40B4-BE49-F238E27FC236}">
                <a16:creationId xmlns:a16="http://schemas.microsoft.com/office/drawing/2014/main" id="{BAC23143-FD9A-36DD-9892-71DA81AE85EC}"/>
              </a:ext>
            </a:extLst>
          </p:cNvPr>
          <p:cNvSpPr>
            <a:spLocks noGrp="1"/>
          </p:cNvSpPr>
          <p:nvPr>
            <p:ph type="body" sz="quarter" idx="16"/>
          </p:nvPr>
        </p:nvSpPr>
        <p:spPr>
          <a:xfrm>
            <a:off x="6096001" y="0"/>
            <a:ext cx="6096000" cy="6858000"/>
          </a:xfrm>
        </p:spPr>
        <p:txBody>
          <a:bodyPr/>
          <a:lstStyle/>
          <a:p>
            <a:endParaRPr lang="en-US"/>
          </a:p>
        </p:txBody>
      </p:sp>
      <p:sp>
        <p:nvSpPr>
          <p:cNvPr id="2" name="Title 1">
            <a:extLst>
              <a:ext uri="{FF2B5EF4-FFF2-40B4-BE49-F238E27FC236}">
                <a16:creationId xmlns:a16="http://schemas.microsoft.com/office/drawing/2014/main" id="{C1E75443-1C20-E6FD-1072-5D6265F6E2B6}"/>
              </a:ext>
            </a:extLst>
          </p:cNvPr>
          <p:cNvSpPr>
            <a:spLocks noGrp="1"/>
          </p:cNvSpPr>
          <p:nvPr>
            <p:ph type="body" sz="quarter" idx="14"/>
          </p:nvPr>
        </p:nvSpPr>
        <p:spPr>
          <a:xfrm>
            <a:off x="6879771" y="2141538"/>
            <a:ext cx="4978400" cy="1135062"/>
          </a:xfrm>
        </p:spPr>
        <p:txBody>
          <a:bodyPr anchor="b">
            <a:normAutofit/>
          </a:bodyPr>
          <a:lstStyle/>
          <a:p>
            <a:r>
              <a:rPr lang="en-US" sz="2800" dirty="0"/>
              <a:t>Discussion Questions - </a:t>
            </a:r>
          </a:p>
        </p:txBody>
      </p:sp>
      <p:sp>
        <p:nvSpPr>
          <p:cNvPr id="3" name="Content Placeholder 2">
            <a:extLst>
              <a:ext uri="{FF2B5EF4-FFF2-40B4-BE49-F238E27FC236}">
                <a16:creationId xmlns:a16="http://schemas.microsoft.com/office/drawing/2014/main" id="{AAA38B4D-9D50-1EF0-D2BB-1C65AD289AD3}"/>
              </a:ext>
            </a:extLst>
          </p:cNvPr>
          <p:cNvSpPr>
            <a:spLocks noGrp="1"/>
          </p:cNvSpPr>
          <p:nvPr>
            <p:ph type="subTitle" idx="1"/>
          </p:nvPr>
        </p:nvSpPr>
        <p:spPr>
          <a:xfrm>
            <a:off x="6871304" y="3383632"/>
            <a:ext cx="4986867" cy="1975764"/>
          </a:xfrm>
        </p:spPr>
        <p:txBody>
          <a:bodyPr vert="horz" lIns="91440" tIns="45720" rIns="91440" bIns="45720" rtlCol="0">
            <a:normAutofit/>
          </a:bodyPr>
          <a:lstStyle/>
          <a:p>
            <a:pPr marL="0" marR="0" lvl="0" indent="0">
              <a:spcBef>
                <a:spcPts val="360"/>
              </a:spcBef>
              <a:spcAft>
                <a:spcPts val="0"/>
              </a:spcAft>
              <a:buNone/>
              <a:tabLst>
                <a:tab pos="940435" algn="l"/>
              </a:tabLst>
            </a:pPr>
            <a:r>
              <a:rPr lang="en-US" dirty="0">
                <a:effectLst/>
              </a:rPr>
              <a:t>With differing personalities, how would adjust your and the team members’ behaviors to improve the effectiveness of the team? </a:t>
            </a:r>
          </a:p>
          <a:p>
            <a:pPr marL="0" marR="0" lvl="0" indent="0">
              <a:spcBef>
                <a:spcPts val="360"/>
              </a:spcBef>
              <a:spcAft>
                <a:spcPts val="0"/>
              </a:spcAft>
              <a:buNone/>
              <a:tabLst>
                <a:tab pos="940435" algn="l"/>
              </a:tabLst>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F2FF659-4E01-277F-12AD-78A250E0B5F5}"/>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9</a:t>
            </a:fld>
            <a:endParaRPr lang="en-US"/>
          </a:p>
        </p:txBody>
      </p:sp>
    </p:spTree>
    <p:extLst>
      <p:ext uri="{BB962C8B-B14F-4D97-AF65-F5344CB8AC3E}">
        <p14:creationId xmlns:p14="http://schemas.microsoft.com/office/powerpoint/2010/main" val="2530363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Big West Governor Education PowerPoint template " id="{31271D26-D0D7-4A8A-B156-FE2AA1A11CF3}" vid="{E2175E73-28E7-45E1-B75B-35B59EA348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Big West Governor Education PowerPoint template_</Template>
  <TotalTime>5859</TotalTime>
  <Words>746</Words>
  <Application>Microsoft Office PowerPoint</Application>
  <PresentationFormat>Widescreen</PresentationFormat>
  <Paragraphs>108</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-apple-system</vt:lpstr>
      <vt:lpstr>Arial</vt:lpstr>
      <vt:lpstr>Calibri</vt:lpstr>
      <vt:lpstr>Georgia</vt:lpstr>
      <vt:lpstr>inherit</vt:lpstr>
      <vt:lpstr>PT Serif</vt:lpstr>
      <vt:lpstr>Symbol</vt:lpstr>
      <vt:lpstr>Times New Roman</vt:lpstr>
      <vt:lpstr>Wingdings</vt:lpstr>
      <vt:lpstr>Office Theme</vt:lpstr>
      <vt:lpstr>Building and Leading a team</vt:lpstr>
      <vt:lpstr>PowerPoint Presentation</vt:lpstr>
      <vt:lpstr>PowerPoint Presentation</vt:lpstr>
      <vt:lpstr>Have the right mindset</vt:lpstr>
      <vt:lpstr>BuiLding the team</vt:lpstr>
      <vt:lpstr>Team success Factors</vt:lpstr>
      <vt:lpstr>PowerPoint Presentation</vt:lpstr>
      <vt:lpstr>Leading the TEAM FOR SUCCESS</vt:lpstr>
      <vt:lpstr>PowerPoint Presentation</vt:lpstr>
      <vt:lpstr>Action plan – develop goals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Redder</dc:creator>
  <cp:lastModifiedBy>Cisca</cp:lastModifiedBy>
  <cp:revision>184</cp:revision>
  <cp:lastPrinted>2025-01-24T01:20:12Z</cp:lastPrinted>
  <dcterms:created xsi:type="dcterms:W3CDTF">2021-09-09T14:36:18Z</dcterms:created>
  <dcterms:modified xsi:type="dcterms:W3CDTF">2025-02-17T01:42:30Z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