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3"/>
  </p:notesMasterIdLst>
  <p:sldIdLst>
    <p:sldId id="333" r:id="rId3"/>
    <p:sldId id="360" r:id="rId4"/>
    <p:sldId id="361" r:id="rId5"/>
    <p:sldId id="362" r:id="rId6"/>
    <p:sldId id="359" r:id="rId7"/>
    <p:sldId id="357" r:id="rId8"/>
    <p:sldId id="358" r:id="rId9"/>
    <p:sldId id="352" r:id="rId10"/>
    <p:sldId id="279" r:id="rId11"/>
    <p:sldId id="259" r:id="rId12"/>
  </p:sldIdLst>
  <p:sldSz cx="12192000" cy="6858000"/>
  <p:notesSz cx="7102475" cy="9388475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5D"/>
    <a:srgbClr val="FFFFFF"/>
    <a:srgbClr val="D9185C"/>
    <a:srgbClr val="06B4E6"/>
    <a:srgbClr val="15458F"/>
    <a:srgbClr val="DA1A5A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97866" autoAdjust="0"/>
  </p:normalViewPr>
  <p:slideViewPr>
    <p:cSldViewPr snapToGrid="0" showGuides="1">
      <p:cViewPr varScale="1">
        <p:scale>
          <a:sx n="91" d="100"/>
          <a:sy n="91" d="100"/>
        </p:scale>
        <p:origin x="293" y="53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2/2/2025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Congratulations!  You were re-elected to lead another year!  You have the advantage.  You had first-hand experience with this on-the-job training position and you have the advantage of looking back to see what path you are on and where you are going.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039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B3F44"/>
                </a:solidFill>
                <a:effectLst/>
                <a:latin typeface="Arial" panose="020B0604020202020204" pitchFamily="34" charset="0"/>
              </a:rPr>
              <a:t>Enjoying club meetings, Confidence in club leadership, Satisfaction with club service, Satisfaction in finding friends, Club’s positive impact in the community</a:t>
            </a:r>
            <a:endParaRPr lang="en-US" b="0" i="0" dirty="0">
              <a:solidFill>
                <a:srgbClr val="3B3F4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B3F44"/>
                </a:solidFill>
                <a:effectLst/>
                <a:latin typeface="Arial" panose="020B0604020202020204" pitchFamily="34" charset="0"/>
              </a:rPr>
              <a:t>Enjoying club meetings,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49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7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C0CD4F-9150-4EEE-91D8-9D7FD134E7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67DF93-D010-4A46-8126-4D44351741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8370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E31ECD-E05E-478D-ACA6-BF5914B576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D7512B-04AC-4846-B100-4253205A81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19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1B9D21-E58F-432E-9CBF-12ACE1662F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64F360-1E30-4BDA-91E1-E131300E8A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0373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DDB907-6CC1-4835-8CEE-364FCD9F78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AAD283-9C95-4F6F-BD92-B3F56B0724B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1334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88EBD1-12FF-4CEB-87F3-BDF63E4900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56481A-4063-44DB-BE0C-3DCEC5A14E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1762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75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8367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4457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21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7291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18534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37959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520679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050248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82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8C80420-409A-404F-A517-F6F8548C9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668FAA-F7BD-4921-BC8D-70325D0EC0C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7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r>
                  <a:rPr lang="en-US" sz="600" dirty="0"/>
                  <a:t/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r>
                  <a:rPr lang="en-US" sz="600" dirty="0">
                    <a:solidFill>
                      <a:schemeClr val="tx1"/>
                    </a:solidFill>
                  </a:rPr>
                  <a:t/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r>
                  <a:rPr lang="en-US" sz="600" dirty="0"/>
                  <a:t/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r>
                  <a:rPr lang="en-US" sz="600" dirty="0"/>
                  <a:t/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r>
                  <a:rPr lang="en-US" sz="600" dirty="0">
                    <a:solidFill>
                      <a:schemeClr val="tx1"/>
                    </a:solidFill>
                  </a:rPr>
                  <a:t/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r>
                  <a:rPr lang="en-US" sz="600" dirty="0">
                    <a:solidFill>
                      <a:schemeClr val="bg1"/>
                    </a:solidFill>
                  </a:rPr>
                  <a:t/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r>
                  <a:rPr lang="en-US" sz="600" dirty="0"/>
                  <a:t/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E54334-81EF-43A3-9C05-F37115C2404E}"/>
              </a:ext>
            </a:extLst>
          </p:cNvPr>
          <p:cNvSpPr txBox="1"/>
          <p:nvPr/>
        </p:nvSpPr>
        <p:spPr>
          <a:xfrm>
            <a:off x="9448800" y="6477001"/>
            <a:ext cx="21336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altLang="en-US" sz="900" dirty="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A9F7C7FC-A3B0-4AAE-BA8D-59AE9A04A7BE}" type="slidenum">
              <a:rPr lang="en-US" altLang="en-US" sz="900" smtClean="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‹#›</a:t>
            </a:fld>
            <a:r>
              <a:rPr lang="en-US" altLang="en-US" sz="900" dirty="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en-US" sz="900" dirty="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5">
            <a:extLst>
              <a:ext uri="{FF2B5EF4-FFF2-40B4-BE49-F238E27FC236}">
                <a16:creationId xmlns:a16="http://schemas.microsoft.com/office/drawing/2014/main" id="{CA6C1BC9-2E4F-4A29-B9C7-7DA08F4F6732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99200"/>
            <a:ext cx="1193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8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E1E3F-0A10-D287-D3E9-D16E0937A3D5}"/>
              </a:ext>
            </a:extLst>
          </p:cNvPr>
          <p:cNvSpPr txBox="1"/>
          <p:nvPr/>
        </p:nvSpPr>
        <p:spPr>
          <a:xfrm>
            <a:off x="352262" y="298450"/>
            <a:ext cx="11354089" cy="6253018"/>
          </a:xfrm>
          <a:prstGeom prst="rect">
            <a:avLst/>
          </a:prstGeom>
          <a:noFill/>
          <a:ln w="165100" cmpd="thickThin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DCC45-ED9D-3041-B564-2941A56C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02D1AD-0A48-1246-84E5-C8F9E3E2D0E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4119563"/>
            <a:ext cx="11506200" cy="4667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/>
              <a:t>Hana Hou! (Encore, One more Time!)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6D236A4-6AAB-4044-A1DD-926C30C23967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83A51F4-FFC0-DFB4-15E7-B8F4E26A2D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87" y="1923840"/>
            <a:ext cx="7278116" cy="15051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0819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F92F68-D23A-48CF-AE1B-4A4487DD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7A94E25-127B-4C48-AF96-44BA7B823777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4CB641-70C1-F3A0-200F-F99333E904E0}"/>
              </a:ext>
            </a:extLst>
          </p:cNvPr>
          <p:cNvSpPr txBox="1"/>
          <p:nvPr/>
        </p:nvSpPr>
        <p:spPr>
          <a:xfrm>
            <a:off x="3278038" y="1992702"/>
            <a:ext cx="53325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Mahalo!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31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DB801-C565-0F89-7F42-2B8A345F2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 </a:t>
            </a:r>
            <a:r>
              <a:rPr lang="en-US" dirty="0" err="1"/>
              <a:t>Komo</a:t>
            </a:r>
            <a:r>
              <a:rPr lang="en-US" dirty="0"/>
              <a:t> Mai (Welcome!)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595D6-7AAC-64B4-7382-17A6C3D17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092" y="2419558"/>
            <a:ext cx="11506199" cy="3836989"/>
          </a:xfrm>
        </p:spPr>
        <p:txBody>
          <a:bodyPr>
            <a:normAutofit/>
          </a:bodyPr>
          <a:lstStyle/>
          <a:p>
            <a:r>
              <a:rPr lang="en-US" sz="4000" dirty="0"/>
              <a:t>Howzit going?</a:t>
            </a:r>
          </a:p>
          <a:p>
            <a:r>
              <a:rPr lang="en-US" sz="4000" dirty="0"/>
              <a:t>Terrified, excited, raring to go, exhausted?</a:t>
            </a:r>
          </a:p>
        </p:txBody>
      </p:sp>
    </p:spTree>
    <p:extLst>
      <p:ext uri="{BB962C8B-B14F-4D97-AF65-F5344CB8AC3E}">
        <p14:creationId xmlns:p14="http://schemas.microsoft.com/office/powerpoint/2010/main" val="423978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60DC04-3DF8-BB46-2654-D5DF6C4FCE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1" r="381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9BDEF7-19D5-025B-7B10-477F40302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980" y="365125"/>
            <a:ext cx="5030820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Share (1 minute)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6D7BD-DE50-0B20-057A-52139C585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8579" y="2043367"/>
            <a:ext cx="7066978" cy="4534654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marR="0" lvl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  <a:effectLst/>
              </a:rPr>
              <a:t>What was something that was highly successful this year</a:t>
            </a:r>
          </a:p>
          <a:p>
            <a:pPr marL="742950" marR="0" lvl="1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chemeClr val="tx1"/>
              </a:solidFill>
              <a:effectLst/>
            </a:endParaRPr>
          </a:p>
          <a:p>
            <a:pPr marL="742950" marR="0" lvl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  <a:effectLst/>
              </a:rPr>
              <a:t>What have you learned about being a leader?</a:t>
            </a:r>
          </a:p>
          <a:p>
            <a:pPr marL="742950" marR="0" lvl="1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chemeClr val="tx1"/>
              </a:solidFill>
              <a:effectLst/>
            </a:endParaRPr>
          </a:p>
          <a:p>
            <a:pPr marL="742950" marR="0" lvl="1"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chemeClr val="tx1"/>
                </a:solidFill>
                <a:effectLst/>
              </a:rPr>
              <a:t>What do you wish you knew before starting the year</a:t>
            </a:r>
            <a:r>
              <a:rPr lang="en-US" dirty="0">
                <a:solidFill>
                  <a:schemeClr val="tx1"/>
                </a:solidFill>
                <a:effectLst/>
              </a:rPr>
              <a:t>? 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711C4-1BF3-031D-F1C8-2DB2A23FC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7A94E25-127B-4C48-AF96-44BA7B823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7168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55E2A-DDB8-CA98-741D-F9E4333B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0" dirty="0">
                <a:effectLst/>
                <a:latin typeface="arial" panose="020B0604020202020204" pitchFamily="34" charset="0"/>
              </a:rPr>
              <a:t>Rotary Happens at the Club! </a:t>
            </a:r>
            <a:br>
              <a:rPr lang="en-US" b="1" i="0" dirty="0">
                <a:effectLst/>
                <a:latin typeface="arial" panose="020B0604020202020204" pitchFamily="34" charset="0"/>
              </a:rPr>
            </a:b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D702E-DC12-1773-248D-A9FD65E54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39" y="1824825"/>
            <a:ext cx="11506199" cy="47999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0" dirty="0">
                <a:solidFill>
                  <a:srgbClr val="3B3F44"/>
                </a:solidFill>
                <a:effectLst/>
                <a:latin typeface="Arial" panose="020B0604020202020204" pitchFamily="34" charset="0"/>
              </a:rPr>
              <a:t>The Club Experience matters </a:t>
            </a:r>
          </a:p>
          <a:p>
            <a:pPr marL="0" indent="0" algn="ctr">
              <a:buNone/>
            </a:pPr>
            <a:r>
              <a:rPr lang="en-US" sz="3600" b="1" i="0" dirty="0">
                <a:solidFill>
                  <a:srgbClr val="3B3F44"/>
                </a:solidFill>
                <a:effectLst/>
                <a:latin typeface="Arial" panose="020B0604020202020204" pitchFamily="34" charset="0"/>
              </a:rPr>
              <a:t>more than anything else. 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3B3F44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b="1" i="0" dirty="0">
                <a:solidFill>
                  <a:srgbClr val="3B3F44"/>
                </a:solidFill>
                <a:effectLst/>
                <a:latin typeface="Arial" panose="020B0604020202020204" pitchFamily="34" charset="0"/>
              </a:rPr>
              <a:t>How is this working in your club?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3B3F44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55126-E0CE-706E-6084-0248DCF0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B54C0A-ADD3-5FBC-3DB8-7EA8764B2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642" y="4376199"/>
            <a:ext cx="3424137" cy="228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2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54382-2B3D-00A2-4C9E-9F14D972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Discussion </a:t>
            </a:r>
            <a:r>
              <a:rPr lang="en-US" sz="4000" dirty="0"/>
              <a:t>(10 minutes)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093C4-5B94-3CE6-AA19-5B79A82AA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947513"/>
            <a:ext cx="11506199" cy="4910485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What’s the plan to 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take the club to a higher level ?</a:t>
            </a:r>
          </a:p>
          <a:p>
            <a:pPr marL="0" indent="0" algn="l">
              <a:buNone/>
            </a:pP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make a greater impact in the community </a:t>
            </a:r>
          </a:p>
          <a:p>
            <a:pPr algn="l"/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enrich members' Rotary experience  </a:t>
            </a:r>
          </a:p>
          <a:p>
            <a:pPr algn="l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deeper connection with club members</a:t>
            </a:r>
          </a:p>
          <a:p>
            <a:pPr algn="l"/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grow the club</a:t>
            </a:r>
          </a:p>
          <a:p>
            <a:pPr algn="l"/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increase TRF giving</a:t>
            </a:r>
          </a:p>
          <a:p>
            <a:pPr algn="l"/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develop leaders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16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DC8A3-8A40-5615-9FF2-499EB8B9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it to the next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0E4C4-48E0-829D-D151-1D8A14927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947513"/>
            <a:ext cx="11506199" cy="4034896"/>
          </a:xfrm>
        </p:spPr>
        <p:txBody>
          <a:bodyPr>
            <a:normAutofit/>
          </a:bodyPr>
          <a:lstStyle/>
          <a:p>
            <a:r>
              <a:rPr lang="en-US" sz="4800" dirty="0"/>
              <a:t>Challenges?</a:t>
            </a:r>
          </a:p>
          <a:p>
            <a:r>
              <a:rPr lang="en-US" sz="4800" dirty="0"/>
              <a:t>Resources?</a:t>
            </a:r>
          </a:p>
          <a:p>
            <a:endParaRPr lang="en-US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477EF4-1BA8-005E-9A73-E8C453A59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073" y="2038873"/>
            <a:ext cx="4819127" cy="481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17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49A71-46A0-8519-4269-6857D5E3B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next step for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2A7FF-1D38-88BD-1034-F7FA2C2E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77" y="2062554"/>
            <a:ext cx="11506199" cy="4034896"/>
          </a:xfrm>
        </p:spPr>
        <p:txBody>
          <a:bodyPr>
            <a:normAutofit/>
          </a:bodyPr>
          <a:lstStyle/>
          <a:p>
            <a:r>
              <a:rPr lang="en-US" sz="4400" dirty="0"/>
              <a:t>Assistant Governor </a:t>
            </a:r>
          </a:p>
          <a:p>
            <a:r>
              <a:rPr lang="en-US" sz="4400" dirty="0"/>
              <a:t>District Committees</a:t>
            </a:r>
          </a:p>
          <a:p>
            <a:r>
              <a:rPr lang="en-US" sz="4400" dirty="0"/>
              <a:t>District Governor</a:t>
            </a:r>
          </a:p>
          <a:p>
            <a:r>
              <a:rPr lang="en-US" sz="4400" dirty="0"/>
              <a:t>Zone or International Positions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9A98C-2246-3D76-7E7E-4E842DC22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7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BA3362-AC08-4A54-828A-A47505F06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/>
              <a:t>RI  Conventions :  https://convention.rotary.org/en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3E4563-9CD8-D088-6B41-19FFDF0CF132}"/>
              </a:ext>
            </a:extLst>
          </p:cNvPr>
          <p:cNvSpPr txBox="1"/>
          <p:nvPr/>
        </p:nvSpPr>
        <p:spPr>
          <a:xfrm>
            <a:off x="483909" y="2093765"/>
            <a:ext cx="494534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June 21-25, 2025	Calgary, Alberta, Canada	</a:t>
            </a:r>
          </a:p>
          <a:p>
            <a:r>
              <a:rPr lang="en-US" sz="2000" dirty="0">
                <a:solidFill>
                  <a:schemeClr val="tx2"/>
                </a:solidFill>
              </a:rPr>
              <a:t>June  13-17, 2026	Taipei, Taiwan	</a:t>
            </a:r>
          </a:p>
          <a:p>
            <a:r>
              <a:rPr lang="en-US" sz="2000" dirty="0">
                <a:solidFill>
                  <a:schemeClr val="tx2"/>
                </a:solidFill>
              </a:rPr>
              <a:t>June 5-9, 2027	Honolulu!</a:t>
            </a:r>
          </a:p>
          <a:p>
            <a:r>
              <a:rPr lang="en-US" sz="2000" dirty="0">
                <a:solidFill>
                  <a:schemeClr val="tx2"/>
                </a:solidFill>
              </a:rPr>
              <a:t>May 27-31, 2028	Minneapolis, Minnesota	</a:t>
            </a:r>
          </a:p>
          <a:p>
            <a:r>
              <a:rPr lang="en-US" sz="2000" dirty="0">
                <a:solidFill>
                  <a:schemeClr val="tx2"/>
                </a:solidFill>
              </a:rPr>
              <a:t>??  , 2029		</a:t>
            </a:r>
          </a:p>
          <a:p>
            <a:r>
              <a:rPr lang="en-US" sz="2000" dirty="0">
                <a:solidFill>
                  <a:schemeClr val="tx2"/>
                </a:solidFill>
              </a:rPr>
              <a:t>May 25-29, 2030	Chicago (Rotary's 125th anniversary)</a:t>
            </a:r>
            <a:r>
              <a:rPr lang="en-US" sz="2000" dirty="0"/>
              <a:t>	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173CCAA-2ECE-38C2-FBB9-4ABB6AD686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00440" y="1321018"/>
            <a:ext cx="6804689" cy="4965481"/>
          </a:xfrm>
        </p:spPr>
      </p:pic>
    </p:spTree>
    <p:extLst>
      <p:ext uri="{BB962C8B-B14F-4D97-AF65-F5344CB8AC3E}">
        <p14:creationId xmlns:p14="http://schemas.microsoft.com/office/powerpoint/2010/main" val="4092656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C25BA-D8F0-4178-B816-B2FDF5B1B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42DF1-87D7-4892-9774-04059B83693F}"/>
              </a:ext>
            </a:extLst>
          </p:cNvPr>
          <p:cNvSpPr txBox="1"/>
          <p:nvPr/>
        </p:nvSpPr>
        <p:spPr>
          <a:xfrm>
            <a:off x="3188332" y="1396993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B3309C-0FC6-480A-ACAC-BDB57E64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6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8428</TotalTime>
  <Words>222</Words>
  <Application>Microsoft Office PowerPoint</Application>
  <PresentationFormat>Widescreen</PresentationFormat>
  <Paragraphs>56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ＭＳ Ｐゴシック</vt:lpstr>
      <vt:lpstr>ＭＳ Ｐゴシック</vt:lpstr>
      <vt:lpstr>Arial</vt:lpstr>
      <vt:lpstr>Arial</vt:lpstr>
      <vt:lpstr>Arial Narrow</vt:lpstr>
      <vt:lpstr>Calibri</vt:lpstr>
      <vt:lpstr>Georgia</vt:lpstr>
      <vt:lpstr>ヒラギノ角ゴ Pro W3</vt:lpstr>
      <vt:lpstr>Office Theme</vt:lpstr>
      <vt:lpstr>Custom Design</vt:lpstr>
      <vt:lpstr>PowerPoint Presentation</vt:lpstr>
      <vt:lpstr>E Komo Mai (Welcome!)</vt:lpstr>
      <vt:lpstr>Share (1 minute)</vt:lpstr>
      <vt:lpstr>Rotary Happens at the Club!  </vt:lpstr>
      <vt:lpstr>Small Group Discussion (10 minutes)</vt:lpstr>
      <vt:lpstr>Taking it to the next level</vt:lpstr>
      <vt:lpstr>What’s the next step for you?</vt:lpstr>
      <vt:lpstr>RI  Conventions :  https://convention.rotary.org/en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Cisca</cp:lastModifiedBy>
  <cp:revision>169</cp:revision>
  <cp:lastPrinted>2023-02-02T08:18:32Z</cp:lastPrinted>
  <dcterms:created xsi:type="dcterms:W3CDTF">2019-11-18T03:22:22Z</dcterms:created>
  <dcterms:modified xsi:type="dcterms:W3CDTF">2025-02-02T22:49:24Z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