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0" r:id="rId2"/>
    <p:sldId id="326" r:id="rId3"/>
    <p:sldId id="344" r:id="rId4"/>
    <p:sldId id="345" r:id="rId5"/>
    <p:sldId id="350" r:id="rId6"/>
    <p:sldId id="346" r:id="rId7"/>
    <p:sldId id="351" r:id="rId8"/>
    <p:sldId id="352" r:id="rId9"/>
    <p:sldId id="353" r:id="rId10"/>
    <p:sldId id="354" r:id="rId11"/>
    <p:sldId id="356" r:id="rId12"/>
    <p:sldId id="355" r:id="rId13"/>
    <p:sldId id="358" r:id="rId14"/>
    <p:sldId id="27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48F"/>
    <a:srgbClr val="16468F"/>
    <a:srgbClr val="15458F"/>
    <a:srgbClr val="48595D"/>
    <a:srgbClr val="FFFFFF"/>
    <a:srgbClr val="D9185C"/>
    <a:srgbClr val="06B4E6"/>
    <a:srgbClr val="DA1A5A"/>
    <a:srgbClr val="00B4E6"/>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66915" autoAdjust="0"/>
  </p:normalViewPr>
  <p:slideViewPr>
    <p:cSldViewPr snapToGrid="0" showGuides="1">
      <p:cViewPr varScale="1">
        <p:scale>
          <a:sx n="36" d="100"/>
          <a:sy n="36" d="100"/>
        </p:scale>
        <p:origin x="1094" y="19"/>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presentation,</a:t>
            </a:r>
            <a:r>
              <a:rPr lang="en-US" baseline="0" dirty="0"/>
              <a:t> you’ll learn</a:t>
            </a:r>
          </a:p>
          <a:p>
            <a:r>
              <a:rPr lang="en-US" baseline="0" dirty="0"/>
              <a:t>-Why its important to use our logos correctly</a:t>
            </a:r>
          </a:p>
          <a:p>
            <a:r>
              <a:rPr lang="en-US" baseline="0" dirty="0"/>
              <a:t>-How to use our logos correctly</a:t>
            </a:r>
          </a:p>
          <a:p>
            <a:r>
              <a:rPr lang="en-US" baseline="0" dirty="0"/>
              <a:t>-Resources to effectively use our logos correctly in your club</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711283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use of various colors, fonts, and sizes, along with the alteration of the Mark of Excellence is a problem. There is no cohesion or unity. Perhaps all of these programs are part of a larger network, but it’s really hard to tell. And that can cause a potential member, donor or partner to doubt if we are an organization they can trust –- to join, to donate money to, or partner with. </a:t>
            </a:r>
          </a:p>
          <a:p>
            <a:endParaRPr lang="en-US" baseline="0" dirty="0"/>
          </a:p>
          <a:p>
            <a:r>
              <a:rPr lang="en-US" baseline="0" dirty="0"/>
              <a:t>We need our rules when it comes to our logos so we can share a consistent story and message. </a:t>
            </a:r>
            <a:endParaRPr lang="en-US"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188823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90843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151455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ヒラギノ角ゴ Pro W3" charset="-128"/>
              </a:rPr>
              <a:t>To</a:t>
            </a:r>
            <a:r>
              <a:rPr lang="en-US" baseline="0" dirty="0">
                <a:latin typeface="Arial" panose="020B0604020202020204" pitchFamily="34" charset="0"/>
                <a:ea typeface="ヒラギノ角ゴ Pro W3" charset="-128"/>
              </a:rPr>
              <a:t> ensure that we are protecting our brand, any items produced with our Rotary logo on them must be obtained through an officially licensed vendor. We understand that it’s not always possible to use a licensed vendor. You are unable to use a licensed vendor, your vendor must seek approval from our licensing department. This is a free and easy option for your vendor, and ensures that the logos are being produced correctly. We often see our members wearing apparel that unfortunately does not follow our brand guidelines. The temptation to just google the Rotary logo and choose to produce something you might attractive seems logical. But unfortunately, there are many iterations of the Rotary logo out there, and choosing one that is not official only works to weaken our brand.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408694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has a lot of resources to help you understand and use our</a:t>
            </a:r>
            <a:r>
              <a:rPr lang="en-US" baseline="0" dirty="0"/>
              <a:t> Marks correctly.  </a:t>
            </a:r>
          </a:p>
          <a:p>
            <a:endParaRPr lang="en-US" baseline="0" dirty="0"/>
          </a:p>
          <a:p>
            <a:r>
              <a:rPr lang="en-US" baseline="0" dirty="0"/>
              <a:t>If you have a question, send it to brand@rotary.org.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410513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some terminology. </a:t>
            </a:r>
            <a:endParaRPr lang="en-US" b="1" baseline="0" dirty="0"/>
          </a:p>
          <a:p>
            <a:endParaRPr lang="en-US" b="1"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0" dirty="0"/>
              <a:t>This is Rotary’s logo,</a:t>
            </a:r>
            <a:r>
              <a:rPr lang="en-US" b="0" baseline="0" dirty="0"/>
              <a:t> or what is referred to as the Masterbrand Signature. It consists of the </a:t>
            </a:r>
            <a:r>
              <a:rPr lang="en-US" b="0" dirty="0"/>
              <a:t>word Rotary and the Rotary wheel. Below the MBS is t</a:t>
            </a:r>
            <a:r>
              <a:rPr lang="en-US" altLang="en-US" sz="1600" b="0" dirty="0">
                <a:solidFill>
                  <a:schemeClr val="accent4"/>
                </a:solidFill>
                <a:latin typeface="Georgia"/>
                <a:ea typeface="ＭＳ Ｐゴシック"/>
              </a:rPr>
              <a:t>he simplified logo. Either</a:t>
            </a:r>
            <a:r>
              <a:rPr lang="en-US" altLang="en-US" sz="1600" b="0" baseline="0" dirty="0">
                <a:solidFill>
                  <a:schemeClr val="accent4"/>
                </a:solidFill>
                <a:latin typeface="Georgia"/>
                <a:ea typeface="ＭＳ Ｐゴシック"/>
              </a:rPr>
              <a:t> of these logos can be used as our Rotary logo. </a:t>
            </a:r>
          </a:p>
          <a:p>
            <a:endParaRPr lang="en-US" dirty="0"/>
          </a:p>
          <a:p>
            <a:pPr marL="0" marR="0" indent="0" algn="l" defTabSz="912937" rtl="0" eaLnBrk="1" fontAlgn="auto" latinLnBrk="0" hangingPunct="1">
              <a:lnSpc>
                <a:spcPct val="100000"/>
              </a:lnSpc>
              <a:spcBef>
                <a:spcPts val="0"/>
              </a:spcBef>
              <a:spcAft>
                <a:spcPts val="0"/>
              </a:spcAft>
              <a:buClrTx/>
              <a:buSzTx/>
              <a:buFontTx/>
              <a:buNone/>
              <a:tabLst/>
              <a:defRPr/>
            </a:pPr>
            <a:r>
              <a:rPr lang="en-US" dirty="0"/>
              <a:t>Then,</a:t>
            </a:r>
            <a:r>
              <a:rPr lang="en-US" baseline="0" dirty="0"/>
              <a:t> there’s the </a:t>
            </a:r>
            <a:r>
              <a:rPr lang="en-US" dirty="0"/>
              <a:t>Mark of Excellence,</a:t>
            </a:r>
            <a:r>
              <a:rPr lang="en-US" baseline="0" dirty="0"/>
              <a:t> which is the Rotary wheel on its own. </a:t>
            </a:r>
            <a:r>
              <a:rPr lang="en-US" dirty="0"/>
              <a:t>It is always used in combination with the Masterbrand Signature, and is</a:t>
            </a:r>
            <a:r>
              <a:rPr lang="en-US" baseline="0" dirty="0"/>
              <a:t> </a:t>
            </a:r>
            <a:r>
              <a:rPr lang="en-US" dirty="0"/>
              <a:t>always depicted much larger than the Masterbrand Signature. Please notice that we don’t offer the simplified</a:t>
            </a:r>
            <a:r>
              <a:rPr lang="en-US" baseline="0" dirty="0"/>
              <a:t> logo as the mark of excellence.</a:t>
            </a:r>
            <a:endParaRPr lang="en-US" dirty="0"/>
          </a:p>
          <a:p>
            <a:pPr marL="0" marR="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indent="0" algn="l" defTabSz="912937" rtl="0" eaLnBrk="1" fontAlgn="auto" latinLnBrk="0" hangingPunct="1">
              <a:lnSpc>
                <a:spcPct val="100000"/>
              </a:lnSpc>
              <a:spcBef>
                <a:spcPts val="0"/>
              </a:spcBef>
              <a:spcAft>
                <a:spcPts val="0"/>
              </a:spcAft>
              <a:buClrTx/>
              <a:buSzTx/>
              <a:buFontTx/>
              <a:buNone/>
              <a:tabLst/>
              <a:defRPr/>
            </a:pPr>
            <a:r>
              <a:rPr lang="en-US" dirty="0"/>
              <a:t>These</a:t>
            </a:r>
            <a:r>
              <a:rPr lang="en-US" baseline="0" dirty="0"/>
              <a:t> elements are the base of Rotary’s visual identity. Every club, district, and program is to use the Masterbrand Signature its visual identity. </a:t>
            </a:r>
          </a:p>
          <a:p>
            <a:pPr marL="0" marR="0" indent="0" algn="l" defTabSz="912937"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2937" rtl="0" eaLnBrk="1" fontAlgn="auto" latinLnBrk="0" hangingPunct="1">
              <a:lnSpc>
                <a:spcPct val="100000"/>
              </a:lnSpc>
              <a:spcBef>
                <a:spcPts val="0"/>
              </a:spcBef>
              <a:spcAft>
                <a:spcPts val="0"/>
              </a:spcAft>
              <a:buClrTx/>
              <a:buSzTx/>
              <a:buFontTx/>
              <a:buNone/>
              <a:tabLst/>
              <a:defRPr/>
            </a:pPr>
            <a:r>
              <a:rPr lang="en-US" baseline="0" dirty="0"/>
              <a:t>The logo cannot be manipulated. You wouldn’t manipulate any other brand’s logo. </a:t>
            </a:r>
          </a:p>
          <a:p>
            <a:pPr marL="0" marR="0" indent="0" algn="l" defTabSz="912937"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2937"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de-CH" dirty="0"/>
          </a:p>
          <a:p>
            <a:endParaRPr lang="de-CH" dirty="0"/>
          </a:p>
          <a:p>
            <a:endParaRPr lang="en-US" altLang="en-US" dirty="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16648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ea typeface="ヒラギノ角ゴ Pro W3" charset="-128"/>
              </a:rPr>
              <a:t>Only Rotary International can use the Masterbrand Signature on its own. Clubs, districts, multi-districts and zones can only use the Rotary logo with their club, district, or zone name. This applies to Rotary, </a:t>
            </a:r>
            <a:r>
              <a:rPr lang="en-US" altLang="en-US" baseline="0" dirty="0" err="1">
                <a:latin typeface="Arial" panose="020B0604020202020204" pitchFamily="34" charset="0"/>
                <a:ea typeface="ヒラギノ角ゴ Pro W3" charset="-128"/>
              </a:rPr>
              <a:t>Rotaract</a:t>
            </a:r>
            <a:r>
              <a:rPr lang="en-US" altLang="en-US" baseline="0" dirty="0">
                <a:latin typeface="Arial" panose="020B0604020202020204" pitchFamily="34" charset="0"/>
                <a:ea typeface="ヒラギノ角ゴ Pro W3" charset="-128"/>
              </a:rPr>
              <a:t> and Interact clubs. </a:t>
            </a:r>
          </a:p>
          <a:p>
            <a:endParaRPr lang="en-US" altLang="en-US" baseline="0" dirty="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42706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latin typeface="Arial" panose="020B0604020202020204" pitchFamily="34" charset="0"/>
                <a:ea typeface="ヒラギノ角ゴ Pro W3" charset="-128"/>
              </a:rPr>
              <a:t>Here’s why it matters for Rotary.  But it’s not just Rotary, correct branding is important to every global brand. Think about your own business.  Does it matter that your customers can easily identify you or distinguish you from others?  Rotary is no different.</a:t>
            </a:r>
          </a:p>
          <a:p>
            <a:endParaRPr lang="en-US" altLang="en-US" baseline="0" dirty="0">
              <a:latin typeface="Arial" panose="020B0604020202020204" pitchFamily="34" charset="0"/>
              <a:ea typeface="ヒラギノ角ゴ Pro W3" charset="-128"/>
            </a:endParaRPr>
          </a:p>
          <a:p>
            <a:r>
              <a:rPr lang="en-US" altLang="en-US" baseline="0" dirty="0">
                <a:latin typeface="Arial" panose="020B0604020202020204" pitchFamily="34" charset="0"/>
                <a:ea typeface="ヒラギノ角ゴ Pro W3" charset="-128"/>
              </a:rPr>
              <a:t>Like Coca-Cola, McDonald’s, and UNICEF, we must protect our name and intellectual property. It’s how we can grow our organization, increase our impact, and maintain our reputation as an organization that can be trusted. Misuse of our logo only weakens our brand. </a:t>
            </a:r>
          </a:p>
          <a:p>
            <a:endParaRPr lang="en-US" altLang="en-US" baseline="0" dirty="0">
              <a:latin typeface="Arial" panose="020B0604020202020204" pitchFamily="34" charset="0"/>
              <a:ea typeface="ヒラギノ角ゴ Pro W3" charset="-128"/>
            </a:endParaRPr>
          </a:p>
          <a:p>
            <a:r>
              <a:rPr lang="en-US" altLang="en-US" baseline="0" dirty="0">
                <a:latin typeface="Arial" panose="020B0604020202020204" pitchFamily="34" charset="0"/>
                <a:ea typeface="ヒラギノ角ゴ Pro W3" charset="-128"/>
              </a:rPr>
              <a:t>Second, when a local club uses the Masterbrand Signature with their club name, they get credit for their good work in the community while leveraging the power of the Rotary’s global brand. </a:t>
            </a:r>
          </a:p>
          <a:p>
            <a:endParaRPr lang="en-US" altLang="en-US" baseline="0" dirty="0">
              <a:latin typeface="Arial" panose="020B0604020202020204" pitchFamily="34" charset="0"/>
              <a:ea typeface="ヒラギノ角ゴ Pro W3"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ea typeface="ヒラギノ角ゴ Pro W3" charset="-128"/>
              </a:rPr>
              <a:t>And finally, our logo helps us tell Rotary’s story in a consistent and compelling way. It’s our visual identity, No matter where you are in the world, if you see a Rotary club logo, you know that club is part of an international network of people of action.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ヒラギノ角ゴ Pro W3" charset="-128"/>
            </a:endParaRPr>
          </a:p>
          <a:p>
            <a:endParaRPr lang="en-US" altLang="en-US" dirty="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38646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you see why it’s important to use Rotary’s logos properly, let’s talk about how Rotary’s logo should be used.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118284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ヒラギノ角ゴ Pro W3" charset="-128"/>
              </a:rPr>
              <a:t>Rule</a:t>
            </a:r>
            <a:r>
              <a:rPr lang="en-US" altLang="en-US" baseline="0" dirty="0">
                <a:latin typeface="Arial" panose="020B0604020202020204" pitchFamily="34" charset="0"/>
                <a:ea typeface="ヒラギノ角ゴ Pro W3" charset="-128"/>
              </a:rPr>
              <a:t> #1: </a:t>
            </a:r>
            <a:r>
              <a:rPr lang="en-US" altLang="en-US" sz="2800" dirty="0">
                <a:solidFill>
                  <a:srgbClr val="000000"/>
                </a:solidFill>
                <a:latin typeface="Georgia" panose="02040502050405020303" pitchFamily="18" charset="0"/>
                <a:ea typeface="ＭＳ Ｐゴシック" panose="020B0600070205080204" pitchFamily="34" charset="-128"/>
              </a:rPr>
              <a:t>Always use a club or district identifier when using the Rotary logo. </a:t>
            </a:r>
          </a:p>
          <a:p>
            <a:r>
              <a:rPr lang="en-US" altLang="en-US" dirty="0">
                <a:latin typeface="Arial" panose="020B0604020202020204" pitchFamily="34" charset="0"/>
                <a:ea typeface="ヒラギノ角ゴ Pro W3" charset="-128"/>
              </a:rPr>
              <a:t>A club can use the</a:t>
            </a:r>
            <a:r>
              <a:rPr lang="en-US" altLang="en-US" baseline="0" dirty="0">
                <a:latin typeface="Arial" panose="020B0604020202020204" pitchFamily="34" charset="0"/>
                <a:ea typeface="ヒラギノ角ゴ Pro W3" charset="-128"/>
              </a:rPr>
              <a:t> name they are known by locally, adding their club name above or above and below the Masterbrand Signature, like you see here. The layout you choose depends on how you say your club’s name. Create your club logo in our logo creator in the Brand Center. </a:t>
            </a:r>
            <a:endParaRPr lang="en-US" altLang="en-US" dirty="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82985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ヒラギノ角ゴ Pro W3" charset="-128"/>
              </a:rPr>
              <a:t>Rule #2: </a:t>
            </a:r>
            <a:r>
              <a:rPr lang="en-US" altLang="en-US" dirty="0">
                <a:solidFill>
                  <a:srgbClr val="000000"/>
                </a:solidFill>
                <a:latin typeface="Georgia" panose="02040502050405020303" pitchFamily="18" charset="0"/>
                <a:ea typeface="ＭＳ Ｐゴシック" panose="020B0600070205080204" pitchFamily="34" charset="-128"/>
              </a:rPr>
              <a:t>Never obscure the Rotary wheel, use a partial wheel, or manipulate the wheel in any way. The</a:t>
            </a:r>
            <a:r>
              <a:rPr lang="en-US" altLang="en-US" baseline="0" dirty="0">
                <a:solidFill>
                  <a:srgbClr val="000000"/>
                </a:solidFill>
                <a:latin typeface="Georgia" panose="02040502050405020303" pitchFamily="18" charset="0"/>
                <a:ea typeface="ＭＳ Ｐゴシック" panose="020B0600070205080204" pitchFamily="34" charset="-128"/>
              </a:rPr>
              <a:t> Mark of Excellence should only be used with the Masterbrand Signature. Don’t manipulate Rotary’s logo by making it into a pancake, place it on top of an apple, as a bike wheel, or the number zero.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50858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#3: </a:t>
            </a:r>
            <a:r>
              <a:rPr lang="en-US" altLang="en-US" dirty="0">
                <a:solidFill>
                  <a:srgbClr val="000000"/>
                </a:solidFill>
                <a:latin typeface="Georgia" panose="02040502050405020303" pitchFamily="18" charset="0"/>
                <a:ea typeface="ＭＳ Ｐゴシック" panose="020B0600070205080204" pitchFamily="34" charset="-128"/>
              </a:rPr>
              <a:t>Do not use images or graphics within the Rotary logo. Nike wouldn’t add a tree</a:t>
            </a:r>
            <a:r>
              <a:rPr lang="en-US" altLang="en-US" baseline="0" dirty="0">
                <a:solidFill>
                  <a:srgbClr val="000000"/>
                </a:solidFill>
                <a:latin typeface="Georgia" panose="02040502050405020303" pitchFamily="18" charset="0"/>
                <a:ea typeface="ＭＳ Ｐゴシック" panose="020B0600070205080204" pitchFamily="34" charset="-128"/>
              </a:rPr>
              <a:t> behind their swoosh, nor should we add anything extra to the Rotary club logo.</a:t>
            </a:r>
            <a:endParaRPr lang="en-US"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42694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ヒラギノ角ゴ Pro W3" charset="-128"/>
              </a:rPr>
              <a:t>And finally,</a:t>
            </a:r>
            <a:r>
              <a:rPr lang="en-US" altLang="en-US" baseline="0" dirty="0">
                <a:latin typeface="Arial" panose="020B0604020202020204" pitchFamily="34" charset="0"/>
                <a:ea typeface="ヒラギノ角ゴ Pro W3" charset="-128"/>
              </a:rPr>
              <a:t> rule #4: Replace your heritage logos with our new refreshed logos. We must tell a consistent story of who we are as members of Rotary, and what we do. That’s our brand. Using the updated brand standards ensure we do that.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61769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hyperlink" Target="mailto:brand@rotary.org" TargetMode="External"/><Relationship Id="rId5" Type="http://schemas.openxmlformats.org/officeDocument/2006/relationships/hyperlink" Target="https://my.rotary.org/en/document/rotary-code-policies" TargetMode="External"/><Relationship Id="rId4" Type="http://schemas.openxmlformats.org/officeDocument/2006/relationships/hyperlink" Target="http://brandcenter.rotary.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3270235"/>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962400"/>
            <a:ext cx="12192000" cy="9999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One Voice, Every Club - Your Logos</a:t>
            </a:r>
          </a:p>
        </p:txBody>
      </p:sp>
      <p:pic>
        <p:nvPicPr>
          <p:cNvPr id="6" name="Picture 5" descr="Logo&#10;&#10;Description automatically generated">
            <a:extLst>
              <a:ext uri="{FF2B5EF4-FFF2-40B4-BE49-F238E27FC236}">
                <a16:creationId xmlns:a16="http://schemas.microsoft.com/office/drawing/2014/main" id="{A8DB0C75-DE98-4445-9F03-3A183B7150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7364" y="6117813"/>
            <a:ext cx="1549815" cy="582090"/>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A9D2-70ED-8A41-9C25-EC2EE8386411}"/>
              </a:ext>
            </a:extLst>
          </p:cNvPr>
          <p:cNvSpPr>
            <a:spLocks noGrp="1"/>
          </p:cNvSpPr>
          <p:nvPr>
            <p:ph type="title"/>
          </p:nvPr>
        </p:nvSpPr>
        <p:spPr/>
        <p:txBody>
          <a:bodyPr/>
          <a:lstStyle/>
          <a:p>
            <a:r>
              <a:rPr lang="en-US" dirty="0"/>
              <a:t>INCORRECT USAGE</a:t>
            </a:r>
          </a:p>
        </p:txBody>
      </p:sp>
      <p:sp>
        <p:nvSpPr>
          <p:cNvPr id="4" name="Slide Number Placeholder 3">
            <a:extLst>
              <a:ext uri="{FF2B5EF4-FFF2-40B4-BE49-F238E27FC236}">
                <a16:creationId xmlns:a16="http://schemas.microsoft.com/office/drawing/2014/main" id="{FC9FA187-6310-5C46-A047-C5419A6D8436}"/>
              </a:ext>
            </a:extLst>
          </p:cNvPr>
          <p:cNvSpPr>
            <a:spLocks noGrp="1"/>
          </p:cNvSpPr>
          <p:nvPr>
            <p:ph type="sldNum" sz="quarter" idx="12"/>
          </p:nvPr>
        </p:nvSpPr>
        <p:spPr/>
        <p:txBody>
          <a:bodyPr/>
          <a:lstStyle/>
          <a:p>
            <a:fld id="{97A94E25-127B-4C48-AF96-44BA7B823777}" type="slidenum">
              <a:rPr lang="en-US" smtClean="0"/>
              <a:pPr/>
              <a:t>10</a:t>
            </a:fld>
            <a:endParaRPr lang="en-US" dirty="0"/>
          </a:p>
        </p:txBody>
      </p:sp>
      <p:pic>
        <p:nvPicPr>
          <p:cNvPr id="8207" name="Picture 15">
            <a:extLst>
              <a:ext uri="{FF2B5EF4-FFF2-40B4-BE49-F238E27FC236}">
                <a16:creationId xmlns:a16="http://schemas.microsoft.com/office/drawing/2014/main" id="{D6E22831-885E-6F4E-9B2D-CF58354E6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54" y="1789047"/>
            <a:ext cx="3049736" cy="1639953"/>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a:extLst>
              <a:ext uri="{FF2B5EF4-FFF2-40B4-BE49-F238E27FC236}">
                <a16:creationId xmlns:a16="http://schemas.microsoft.com/office/drawing/2014/main" id="{2B65010E-4CE2-1C49-B79D-EC72F1C19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694" y="1789047"/>
            <a:ext cx="2213233" cy="1540042"/>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a:extLst>
              <a:ext uri="{FF2B5EF4-FFF2-40B4-BE49-F238E27FC236}">
                <a16:creationId xmlns:a16="http://schemas.microsoft.com/office/drawing/2014/main" id="{7558FEBD-76E7-D847-A047-FBCC2E6B8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354" y="1954128"/>
            <a:ext cx="23241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a:extLst>
              <a:ext uri="{FF2B5EF4-FFF2-40B4-BE49-F238E27FC236}">
                <a16:creationId xmlns:a16="http://schemas.microsoft.com/office/drawing/2014/main" id="{CC570E29-F455-0343-9410-98CB68323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9467" y="1930252"/>
            <a:ext cx="1173365" cy="1540042"/>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a:extLst>
              <a:ext uri="{FF2B5EF4-FFF2-40B4-BE49-F238E27FC236}">
                <a16:creationId xmlns:a16="http://schemas.microsoft.com/office/drawing/2014/main" id="{6F96B94F-03DC-6B4E-AC57-4D9519C63B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04" y="3659078"/>
            <a:ext cx="17907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a:extLst>
              <a:ext uri="{FF2B5EF4-FFF2-40B4-BE49-F238E27FC236}">
                <a16:creationId xmlns:a16="http://schemas.microsoft.com/office/drawing/2014/main" id="{727D6B36-5EA3-3744-8AD2-79FA66ACD0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91" y="3678004"/>
            <a:ext cx="1791765" cy="180340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a:extLst>
              <a:ext uri="{FF2B5EF4-FFF2-40B4-BE49-F238E27FC236}">
                <a16:creationId xmlns:a16="http://schemas.microsoft.com/office/drawing/2014/main" id="{B160E961-3C3A-8E40-91B9-4D76ED32A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460" y="3646296"/>
            <a:ext cx="1817461" cy="1828964"/>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a:extLst>
              <a:ext uri="{FF2B5EF4-FFF2-40B4-BE49-F238E27FC236}">
                <a16:creationId xmlns:a16="http://schemas.microsoft.com/office/drawing/2014/main" id="{54829B23-A57B-ED45-A2B6-AE36AFFFEB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6823" y="3840665"/>
            <a:ext cx="2602410" cy="1249570"/>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25">
            <a:extLst>
              <a:ext uri="{FF2B5EF4-FFF2-40B4-BE49-F238E27FC236}">
                <a16:creationId xmlns:a16="http://schemas.microsoft.com/office/drawing/2014/main" id="{CC5D947F-2E83-9F4B-9B1D-3CDA7C0D19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09550" y="4170078"/>
            <a:ext cx="2462889" cy="781399"/>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a:extLst>
              <a:ext uri="{FF2B5EF4-FFF2-40B4-BE49-F238E27FC236}">
                <a16:creationId xmlns:a16="http://schemas.microsoft.com/office/drawing/2014/main" id="{773E542C-27AE-6144-ADA7-5FB04CFB77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8400" y="5815663"/>
            <a:ext cx="49657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27">
            <a:extLst>
              <a:ext uri="{FF2B5EF4-FFF2-40B4-BE49-F238E27FC236}">
                <a16:creationId xmlns:a16="http://schemas.microsoft.com/office/drawing/2014/main" id="{2F02D4AE-5AF6-2C48-B5FF-44C81452F4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927" y="5428313"/>
            <a:ext cx="3665223"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5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a:extLst>
              <a:ext uri="{FF2B5EF4-FFF2-40B4-BE49-F238E27FC236}">
                <a16:creationId xmlns:a16="http://schemas.microsoft.com/office/drawing/2014/main" id="{8505111E-77FF-F64B-A837-331402862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384" y="1914562"/>
            <a:ext cx="3823596" cy="1663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0931D2-45A2-3944-AA1F-A57F3C8C5C83}"/>
              </a:ext>
            </a:extLst>
          </p:cNvPr>
          <p:cNvSpPr>
            <a:spLocks noGrp="1"/>
          </p:cNvSpPr>
          <p:nvPr>
            <p:ph type="title"/>
          </p:nvPr>
        </p:nvSpPr>
        <p:spPr/>
        <p:txBody>
          <a:bodyPr/>
          <a:lstStyle/>
          <a:p>
            <a:r>
              <a:rPr lang="en-US" dirty="0"/>
              <a:t>CORRECT USAGE</a:t>
            </a:r>
          </a:p>
        </p:txBody>
      </p:sp>
      <p:sp>
        <p:nvSpPr>
          <p:cNvPr id="4" name="Slide Number Placeholder 3">
            <a:extLst>
              <a:ext uri="{FF2B5EF4-FFF2-40B4-BE49-F238E27FC236}">
                <a16:creationId xmlns:a16="http://schemas.microsoft.com/office/drawing/2014/main" id="{820D6650-C23A-B045-9140-20CE0B4F9416}"/>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9221" name="Picture 5">
            <a:extLst>
              <a:ext uri="{FF2B5EF4-FFF2-40B4-BE49-F238E27FC236}">
                <a16:creationId xmlns:a16="http://schemas.microsoft.com/office/drawing/2014/main" id="{0B0F9CE2-ACF2-B044-A545-64251E51E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3" y="2005465"/>
            <a:ext cx="3657391" cy="148124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2291CB3-A997-3342-BEC8-565BEF2F5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628" y="3451744"/>
            <a:ext cx="4070872" cy="1852687"/>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extLst>
              <a:ext uri="{FF2B5EF4-FFF2-40B4-BE49-F238E27FC236}">
                <a16:creationId xmlns:a16="http://schemas.microsoft.com/office/drawing/2014/main" id="{A34A7E58-A06B-3247-B138-C73DA165E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28" y="5090263"/>
            <a:ext cx="3339860" cy="1448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323660" y="5209449"/>
            <a:ext cx="3257877" cy="1426422"/>
          </a:xfrm>
          <a:prstGeom prst="rect">
            <a:avLst/>
          </a:prstGeom>
        </p:spPr>
      </p:pic>
      <p:pic>
        <p:nvPicPr>
          <p:cNvPr id="5" name="Picture 4"/>
          <p:cNvPicPr>
            <a:picLocks noChangeAspect="1"/>
          </p:cNvPicPr>
          <p:nvPr/>
        </p:nvPicPr>
        <p:blipFill>
          <a:blip r:embed="rId8"/>
          <a:stretch>
            <a:fillRect/>
          </a:stretch>
        </p:blipFill>
        <p:spPr>
          <a:xfrm>
            <a:off x="6977760" y="3137541"/>
            <a:ext cx="4085464" cy="1950347"/>
          </a:xfrm>
          <a:prstGeom prst="rect">
            <a:avLst/>
          </a:prstGeom>
        </p:spPr>
      </p:pic>
    </p:spTree>
    <p:extLst>
      <p:ext uri="{BB962C8B-B14F-4D97-AF65-F5344CB8AC3E}">
        <p14:creationId xmlns:p14="http://schemas.microsoft.com/office/powerpoint/2010/main" val="98493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866" y="2647884"/>
            <a:ext cx="9406402" cy="2687544"/>
          </a:xfrm>
          <a:prstGeom prst="rect">
            <a:avLst/>
          </a:prstGeom>
        </p:spPr>
      </p:pic>
      <p:sp>
        <p:nvSpPr>
          <p:cNvPr id="2" name="Title 1">
            <a:extLst>
              <a:ext uri="{FF2B5EF4-FFF2-40B4-BE49-F238E27FC236}">
                <a16:creationId xmlns:a16="http://schemas.microsoft.com/office/drawing/2014/main" id="{AE0931D2-45A2-3944-AA1F-A57F3C8C5C83}"/>
              </a:ext>
            </a:extLst>
          </p:cNvPr>
          <p:cNvSpPr>
            <a:spLocks noGrp="1"/>
          </p:cNvSpPr>
          <p:nvPr>
            <p:ph type="title"/>
          </p:nvPr>
        </p:nvSpPr>
        <p:spPr/>
        <p:txBody>
          <a:bodyPr/>
          <a:lstStyle/>
          <a:p>
            <a:r>
              <a:rPr lang="en-US" dirty="0"/>
              <a:t>CORRECT USAGE (lockups)</a:t>
            </a:r>
          </a:p>
        </p:txBody>
      </p:sp>
      <p:sp>
        <p:nvSpPr>
          <p:cNvPr id="4" name="Slide Number Placeholder 3">
            <a:extLst>
              <a:ext uri="{FF2B5EF4-FFF2-40B4-BE49-F238E27FC236}">
                <a16:creationId xmlns:a16="http://schemas.microsoft.com/office/drawing/2014/main" id="{820D6650-C23A-B045-9140-20CE0B4F9416}"/>
              </a:ext>
            </a:extLst>
          </p:cNvPr>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6" name="Picture 5"/>
          <p:cNvPicPr>
            <a:picLocks noChangeAspect="1"/>
          </p:cNvPicPr>
          <p:nvPr/>
        </p:nvPicPr>
        <p:blipFill>
          <a:blip r:embed="rId4"/>
          <a:stretch>
            <a:fillRect/>
          </a:stretch>
        </p:blipFill>
        <p:spPr>
          <a:xfrm>
            <a:off x="218252" y="3486444"/>
            <a:ext cx="3606825" cy="1193286"/>
          </a:xfrm>
          <a:prstGeom prst="rect">
            <a:avLst/>
          </a:prstGeom>
        </p:spPr>
      </p:pic>
      <p:pic>
        <p:nvPicPr>
          <p:cNvPr id="8" name="Picture 7"/>
          <p:cNvPicPr>
            <a:picLocks noChangeAspect="1"/>
          </p:cNvPicPr>
          <p:nvPr/>
        </p:nvPicPr>
        <p:blipFill>
          <a:blip r:embed="rId5"/>
          <a:stretch>
            <a:fillRect/>
          </a:stretch>
        </p:blipFill>
        <p:spPr>
          <a:xfrm>
            <a:off x="254750" y="1885611"/>
            <a:ext cx="4115417" cy="1360239"/>
          </a:xfrm>
          <a:prstGeom prst="rect">
            <a:avLst/>
          </a:prstGeom>
        </p:spPr>
      </p:pic>
      <p:pic>
        <p:nvPicPr>
          <p:cNvPr id="23" name="Picture 22"/>
          <p:cNvPicPr/>
          <p:nvPr/>
        </p:nvPicPr>
        <p:blipFill>
          <a:blip r:embed="rId6"/>
          <a:stretch>
            <a:fillRect/>
          </a:stretch>
        </p:blipFill>
        <p:spPr>
          <a:xfrm>
            <a:off x="5706533" y="1772932"/>
            <a:ext cx="5943600" cy="1585595"/>
          </a:xfrm>
          <a:prstGeom prst="rect">
            <a:avLst/>
          </a:prstGeom>
        </p:spPr>
      </p:pic>
      <p:pic>
        <p:nvPicPr>
          <p:cNvPr id="2050" name="Picture 2" descr="https://iffr.org/wp-content/uploads/2021/04/iffr-logotype-1020x1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826" y="5244087"/>
            <a:ext cx="6950174" cy="9539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tarian Action Group for Peace"/>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81000" y="5051004"/>
            <a:ext cx="4639732" cy="113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36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F8686A-923A-B14A-BF9F-04DBE9F0F69E}"/>
              </a:ext>
            </a:extLst>
          </p:cNvPr>
          <p:cNvSpPr>
            <a:spLocks noGrp="1"/>
          </p:cNvSpPr>
          <p:nvPr>
            <p:ph type="sldNum" sz="quarter" idx="15"/>
          </p:nvPr>
        </p:nvSpPr>
        <p:spPr/>
        <p:txBody>
          <a:bodyPr/>
          <a:lstStyle/>
          <a:p>
            <a:fld id="{97A94E25-127B-4C48-AF96-44BA7B823777}" type="slidenum">
              <a:rPr lang="en-US" smtClean="0"/>
              <a:pPr/>
              <a:t>13</a:t>
            </a:fld>
            <a:endParaRPr lang="en-US" dirty="0"/>
          </a:p>
        </p:txBody>
      </p:sp>
      <p:sp>
        <p:nvSpPr>
          <p:cNvPr id="6" name="Subtitle 4">
            <a:extLst>
              <a:ext uri="{FF2B5EF4-FFF2-40B4-BE49-F238E27FC236}">
                <a16:creationId xmlns:a16="http://schemas.microsoft.com/office/drawing/2014/main" id="{A2793592-77EE-EE45-BA12-6F94BF001A01}"/>
              </a:ext>
            </a:extLst>
          </p:cNvPr>
          <p:cNvSpPr>
            <a:spLocks noGrp="1"/>
          </p:cNvSpPr>
          <p:nvPr>
            <p:ph type="subTitle" idx="1"/>
          </p:nvPr>
        </p:nvSpPr>
        <p:spPr>
          <a:xfrm>
            <a:off x="964326" y="2111604"/>
            <a:ext cx="4578635" cy="3954109"/>
          </a:xfrm>
        </p:spPr>
        <p:txBody>
          <a:bodyPr>
            <a:noAutofit/>
          </a:bodyPr>
          <a:lstStyle/>
          <a:p>
            <a:r>
              <a:rPr lang="en-US" sz="4800" b="1" dirty="0">
                <a:latin typeface="Arial Black" panose="020B0604020202020204" pitchFamily="34" charset="0"/>
                <a:cs typeface="Arial Black" panose="020B0604020202020204" pitchFamily="34" charset="0"/>
              </a:rPr>
              <a:t>Licensing the logo</a:t>
            </a:r>
          </a:p>
          <a:p>
            <a:endParaRPr lang="en-US" sz="4800" b="1" dirty="0">
              <a:latin typeface="Arial Black" panose="020B0604020202020204" pitchFamily="34" charset="0"/>
              <a:cs typeface="Arial Black" panose="020B0604020202020204" pitchFamily="34" charset="0"/>
            </a:endParaRPr>
          </a:p>
          <a:p>
            <a:r>
              <a:rPr lang="en-US" sz="3200" dirty="0">
                <a:cs typeface="Arial Black" panose="020B0604020202020204" pitchFamily="34" charset="0"/>
              </a:rPr>
              <a:t>-How to do it</a:t>
            </a:r>
          </a:p>
          <a:p>
            <a:r>
              <a:rPr lang="en-US" sz="3200" dirty="0">
                <a:cs typeface="Arial Black" panose="020B0604020202020204" pitchFamily="34" charset="0"/>
              </a:rPr>
              <a:t>-Why its important </a:t>
            </a:r>
          </a:p>
          <a:p>
            <a:endParaRPr lang="en-US" sz="3200" dirty="0">
              <a:cs typeface="Arial Black" panose="020B0604020202020204" pitchFamily="34" charset="0"/>
            </a:endParaRPr>
          </a:p>
          <a:p>
            <a:endParaRPr lang="en-US" sz="3200" dirty="0"/>
          </a:p>
        </p:txBody>
      </p:sp>
      <p:pic>
        <p:nvPicPr>
          <p:cNvPr id="4" name="Picture 3"/>
          <p:cNvPicPr>
            <a:picLocks noChangeAspect="1"/>
          </p:cNvPicPr>
          <p:nvPr/>
        </p:nvPicPr>
        <p:blipFill>
          <a:blip r:embed="rId3"/>
          <a:stretch>
            <a:fillRect/>
          </a:stretch>
        </p:blipFill>
        <p:spPr>
          <a:xfrm>
            <a:off x="6180323" y="582681"/>
            <a:ext cx="2333625" cy="2095500"/>
          </a:xfrm>
          <a:prstGeom prst="rect">
            <a:avLst/>
          </a:prstGeom>
        </p:spPr>
      </p:pic>
      <p:pic>
        <p:nvPicPr>
          <p:cNvPr id="7" name="Picture 6"/>
          <p:cNvPicPr>
            <a:picLocks noChangeAspect="1"/>
          </p:cNvPicPr>
          <p:nvPr/>
        </p:nvPicPr>
        <p:blipFill>
          <a:blip r:embed="rId4"/>
          <a:stretch>
            <a:fillRect/>
          </a:stretch>
        </p:blipFill>
        <p:spPr>
          <a:xfrm>
            <a:off x="8660169" y="480695"/>
            <a:ext cx="3267075" cy="2076450"/>
          </a:xfrm>
          <a:prstGeom prst="rect">
            <a:avLst/>
          </a:prstGeom>
        </p:spPr>
      </p:pic>
      <p:pic>
        <p:nvPicPr>
          <p:cNvPr id="8" name="Picture 7"/>
          <p:cNvPicPr>
            <a:picLocks noChangeAspect="1"/>
          </p:cNvPicPr>
          <p:nvPr/>
        </p:nvPicPr>
        <p:blipFill>
          <a:blip r:embed="rId5"/>
          <a:stretch>
            <a:fillRect/>
          </a:stretch>
        </p:blipFill>
        <p:spPr>
          <a:xfrm>
            <a:off x="6380347" y="3422374"/>
            <a:ext cx="1933575" cy="2066925"/>
          </a:xfrm>
          <a:prstGeom prst="rect">
            <a:avLst/>
          </a:prstGeom>
        </p:spPr>
      </p:pic>
      <p:pic>
        <p:nvPicPr>
          <p:cNvPr id="9" name="Picture 8"/>
          <p:cNvPicPr>
            <a:picLocks noChangeAspect="1"/>
          </p:cNvPicPr>
          <p:nvPr/>
        </p:nvPicPr>
        <p:blipFill>
          <a:blip r:embed="rId6"/>
          <a:stretch>
            <a:fillRect/>
          </a:stretch>
        </p:blipFill>
        <p:spPr>
          <a:xfrm>
            <a:off x="8513948" y="3277787"/>
            <a:ext cx="3559519" cy="2787926"/>
          </a:xfrm>
          <a:prstGeom prst="rect">
            <a:avLst/>
          </a:prstGeom>
        </p:spPr>
      </p:pic>
    </p:spTree>
    <p:extLst>
      <p:ext uri="{BB962C8B-B14F-4D97-AF65-F5344CB8AC3E}">
        <p14:creationId xmlns:p14="http://schemas.microsoft.com/office/powerpoint/2010/main" val="92091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RESOURCES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0999" y="2162629"/>
            <a:ext cx="11506199" cy="4111171"/>
          </a:xfrm>
        </p:spPr>
        <p:txBody>
          <a:bodyPr>
            <a:normAutofit/>
          </a:bodyPr>
          <a:lstStyle/>
          <a:p>
            <a:pPr fontAlgn="base"/>
            <a:r>
              <a:rPr lang="en-US" sz="2800" dirty="0"/>
              <a:t>Brand Center -  </a:t>
            </a:r>
            <a:r>
              <a:rPr lang="en-US" sz="2800" u="sng" dirty="0">
                <a:solidFill>
                  <a:schemeClr val="tx1"/>
                </a:solidFill>
                <a:hlinkClick r:id="rId4">
                  <a:extLst>
                    <a:ext uri="{A12FA001-AC4F-418D-AE19-62706E023703}">
                      <ahyp:hlinkClr xmlns:ahyp="http://schemas.microsoft.com/office/drawing/2018/hyperlinkcolor" val="tx"/>
                    </a:ext>
                  </a:extLst>
                </a:hlinkClick>
              </a:rPr>
              <a:t>brandcenter.rotary.org</a:t>
            </a:r>
            <a:r>
              <a:rPr lang="en-US" sz="2800" dirty="0">
                <a:solidFill>
                  <a:schemeClr val="tx1"/>
                </a:solidFill>
              </a:rPr>
              <a:t>​</a:t>
            </a:r>
          </a:p>
          <a:p>
            <a:pPr fontAlgn="base"/>
            <a:r>
              <a:rPr lang="en-US" sz="2800" dirty="0"/>
              <a:t>Your Logos at a Glance </a:t>
            </a:r>
          </a:p>
          <a:p>
            <a:pPr fontAlgn="base"/>
            <a:r>
              <a:rPr lang="en-US" sz="2800" dirty="0">
                <a:hlinkClick r:id="rId5"/>
              </a:rPr>
              <a:t>Rotary’s Code of Policies</a:t>
            </a:r>
            <a:r>
              <a:rPr lang="en-US" sz="2800" dirty="0"/>
              <a:t>​</a:t>
            </a:r>
          </a:p>
          <a:p>
            <a:pPr fontAlgn="base"/>
            <a:r>
              <a:rPr lang="en-US" sz="2800" dirty="0"/>
              <a:t>Learning Center courses </a:t>
            </a:r>
          </a:p>
          <a:p>
            <a:pPr fontAlgn="base"/>
            <a:r>
              <a:rPr lang="en-US" sz="2800" dirty="0"/>
              <a:t>RPICs</a:t>
            </a:r>
          </a:p>
          <a:p>
            <a:pPr fontAlgn="base"/>
            <a:r>
              <a:rPr lang="en-US" sz="2800" dirty="0"/>
              <a:t>Email </a:t>
            </a:r>
            <a:r>
              <a:rPr lang="en-US" sz="2800" dirty="0">
                <a:hlinkClick r:id="rId6"/>
              </a:rPr>
              <a:t>brand@rotary.org</a:t>
            </a:r>
            <a:r>
              <a:rPr lang="en-US" sz="2800" dirty="0"/>
              <a:t> for questions</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AD0D-4310-2741-859E-B5350CD6646E}"/>
              </a:ext>
            </a:extLst>
          </p:cNvPr>
          <p:cNvSpPr>
            <a:spLocks noGrp="1"/>
          </p:cNvSpPr>
          <p:nvPr>
            <p:ph type="title"/>
          </p:nvPr>
        </p:nvSpPr>
        <p:spPr/>
        <p:txBody>
          <a:bodyPr/>
          <a:lstStyle/>
          <a:p>
            <a:r>
              <a:rPr lang="en-US" dirty="0"/>
              <a:t>Rotary international logos</a:t>
            </a:r>
          </a:p>
        </p:txBody>
      </p:sp>
      <p:pic>
        <p:nvPicPr>
          <p:cNvPr id="6" name="Picture 5" descr="Logo&#10;&#10;Description automatically generated">
            <a:extLst>
              <a:ext uri="{FF2B5EF4-FFF2-40B4-BE49-F238E27FC236}">
                <a16:creationId xmlns:a16="http://schemas.microsoft.com/office/drawing/2014/main" id="{A8DB0C75-DE98-4445-9F03-3A183B715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72" y="4832691"/>
            <a:ext cx="3539161" cy="1329262"/>
          </a:xfrm>
          <a:prstGeom prst="rect">
            <a:avLst/>
          </a:prstGeom>
        </p:spPr>
      </p:pic>
      <p:sp>
        <p:nvSpPr>
          <p:cNvPr id="7" name="TextBox 6">
            <a:extLst>
              <a:ext uri="{FF2B5EF4-FFF2-40B4-BE49-F238E27FC236}">
                <a16:creationId xmlns:a16="http://schemas.microsoft.com/office/drawing/2014/main" id="{9C6ADBE5-C996-A040-ABDA-C0FE7F03A3EF}"/>
              </a:ext>
            </a:extLst>
          </p:cNvPr>
          <p:cNvSpPr txBox="1"/>
          <p:nvPr/>
        </p:nvSpPr>
        <p:spPr>
          <a:xfrm>
            <a:off x="1188720" y="1862530"/>
            <a:ext cx="3318537" cy="461665"/>
          </a:xfrm>
          <a:prstGeom prst="rect">
            <a:avLst/>
          </a:prstGeom>
          <a:noFill/>
        </p:spPr>
        <p:txBody>
          <a:bodyPr wrap="none" rtlCol="0">
            <a:spAutoFit/>
          </a:bodyPr>
          <a:lstStyle/>
          <a:p>
            <a:r>
              <a:rPr lang="en-US" sz="2400" dirty="0"/>
              <a:t>Masterbrand Signature</a:t>
            </a:r>
          </a:p>
        </p:txBody>
      </p:sp>
      <p:sp>
        <p:nvSpPr>
          <p:cNvPr id="10" name="TextBox 9">
            <a:extLst>
              <a:ext uri="{FF2B5EF4-FFF2-40B4-BE49-F238E27FC236}">
                <a16:creationId xmlns:a16="http://schemas.microsoft.com/office/drawing/2014/main" id="{379A613A-5CFB-F040-A91A-7496773FC0B4}"/>
              </a:ext>
            </a:extLst>
          </p:cNvPr>
          <p:cNvSpPr txBox="1"/>
          <p:nvPr/>
        </p:nvSpPr>
        <p:spPr>
          <a:xfrm>
            <a:off x="884917" y="4048539"/>
            <a:ext cx="4740400" cy="461665"/>
          </a:xfrm>
          <a:prstGeom prst="rect">
            <a:avLst/>
          </a:prstGeom>
          <a:noFill/>
        </p:spPr>
        <p:txBody>
          <a:bodyPr wrap="none" rtlCol="0">
            <a:spAutoFit/>
          </a:bodyPr>
          <a:lstStyle/>
          <a:p>
            <a:r>
              <a:rPr lang="en-US" sz="2400"/>
              <a:t>Masterbrand Signature Simplified</a:t>
            </a:r>
            <a:endParaRPr lang="en-US" sz="2400" dirty="0"/>
          </a:p>
        </p:txBody>
      </p:sp>
      <p:sp>
        <p:nvSpPr>
          <p:cNvPr id="11" name="TextBox 10">
            <a:extLst>
              <a:ext uri="{FF2B5EF4-FFF2-40B4-BE49-F238E27FC236}">
                <a16:creationId xmlns:a16="http://schemas.microsoft.com/office/drawing/2014/main" id="{A5A514E7-4E69-2945-BBF2-7C26D0CD8E72}"/>
              </a:ext>
            </a:extLst>
          </p:cNvPr>
          <p:cNvSpPr txBox="1"/>
          <p:nvPr/>
        </p:nvSpPr>
        <p:spPr>
          <a:xfrm>
            <a:off x="7363276" y="1862530"/>
            <a:ext cx="2786340" cy="461665"/>
          </a:xfrm>
          <a:prstGeom prst="rect">
            <a:avLst/>
          </a:prstGeom>
          <a:noFill/>
        </p:spPr>
        <p:txBody>
          <a:bodyPr wrap="none" rtlCol="0">
            <a:spAutoFit/>
          </a:bodyPr>
          <a:lstStyle/>
          <a:p>
            <a:r>
              <a:rPr lang="en-US" sz="2400" dirty="0"/>
              <a:t>Mark of Excellence</a:t>
            </a:r>
          </a:p>
        </p:txBody>
      </p:sp>
      <p:pic>
        <p:nvPicPr>
          <p:cNvPr id="13" name="Picture 12" descr="Logo&#10;&#10;Description automatically generated">
            <a:extLst>
              <a:ext uri="{FF2B5EF4-FFF2-40B4-BE49-F238E27FC236}">
                <a16:creationId xmlns:a16="http://schemas.microsoft.com/office/drawing/2014/main" id="{A91B20F6-5FD4-8F46-8932-B3A64379B9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88720" y="2600252"/>
            <a:ext cx="3423175" cy="1287043"/>
          </a:xfrm>
          <a:prstGeom prst="rect">
            <a:avLst/>
          </a:prstGeom>
        </p:spPr>
      </p:pic>
      <p:pic>
        <p:nvPicPr>
          <p:cNvPr id="15" name="Picture 14">
            <a:extLst>
              <a:ext uri="{FF2B5EF4-FFF2-40B4-BE49-F238E27FC236}">
                <a16:creationId xmlns:a16="http://schemas.microsoft.com/office/drawing/2014/main" id="{6E694337-9124-9041-A028-9307E5708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6246" y="2646682"/>
            <a:ext cx="3200400" cy="3200400"/>
          </a:xfrm>
          <a:prstGeom prst="rect">
            <a:avLst/>
          </a:prstGeom>
        </p:spPr>
      </p:pic>
    </p:spTree>
    <p:custDataLst>
      <p:tags r:id="rId1"/>
    </p:custDataLst>
    <p:extLst>
      <p:ext uri="{BB962C8B-B14F-4D97-AF65-F5344CB8AC3E}">
        <p14:creationId xmlns:p14="http://schemas.microsoft.com/office/powerpoint/2010/main" val="251198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D924-1997-0A4F-A7A3-61F92B379578}"/>
              </a:ext>
            </a:extLst>
          </p:cNvPr>
          <p:cNvSpPr>
            <a:spLocks noGrp="1"/>
          </p:cNvSpPr>
          <p:nvPr>
            <p:ph type="title"/>
          </p:nvPr>
        </p:nvSpPr>
        <p:spPr/>
        <p:txBody>
          <a:bodyPr/>
          <a:lstStyle/>
          <a:p>
            <a:r>
              <a:rPr lang="en-US" dirty="0"/>
              <a:t>CLUB, DISTRICT, &amp; ZONE LOGOS</a:t>
            </a:r>
          </a:p>
        </p:txBody>
      </p:sp>
      <p:sp>
        <p:nvSpPr>
          <p:cNvPr id="4" name="Slide Number Placeholder 3">
            <a:extLst>
              <a:ext uri="{FF2B5EF4-FFF2-40B4-BE49-F238E27FC236}">
                <a16:creationId xmlns:a16="http://schemas.microsoft.com/office/drawing/2014/main" id="{E14E13E9-A38B-DB4E-82ED-F505B7AB96D9}"/>
              </a:ext>
            </a:extLst>
          </p:cNvPr>
          <p:cNvSpPr>
            <a:spLocks noGrp="1"/>
          </p:cNvSpPr>
          <p:nvPr>
            <p:ph type="sldNum" sz="quarter" idx="12"/>
          </p:nvPr>
        </p:nvSpPr>
        <p:spPr/>
        <p:txBody>
          <a:bodyPr/>
          <a:lstStyle/>
          <a:p>
            <a:fld id="{97A94E25-127B-4C48-AF96-44BA7B823777}" type="slidenum">
              <a:rPr lang="en-US" smtClean="0"/>
              <a:pPr/>
              <a:t>3</a:t>
            </a:fld>
            <a:endParaRPr lang="en-US" dirty="0"/>
          </a:p>
        </p:txBody>
      </p:sp>
      <p:pic>
        <p:nvPicPr>
          <p:cNvPr id="10" name="Picture 9">
            <a:extLst>
              <a:ext uri="{FF2B5EF4-FFF2-40B4-BE49-F238E27FC236}">
                <a16:creationId xmlns:a16="http://schemas.microsoft.com/office/drawing/2014/main" id="{3AEF19C4-A35C-CE4C-B136-50BA645AF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5548"/>
            <a:ext cx="11328128" cy="4135666"/>
          </a:xfrm>
          <a:prstGeom prst="rect">
            <a:avLst/>
          </a:prstGeom>
        </p:spPr>
      </p:pic>
    </p:spTree>
    <p:extLst>
      <p:ext uri="{BB962C8B-B14F-4D97-AF65-F5344CB8AC3E}">
        <p14:creationId xmlns:p14="http://schemas.microsoft.com/office/powerpoint/2010/main" val="33820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32816-FEC9-A949-9428-7571810E3458}"/>
              </a:ext>
            </a:extLst>
          </p:cNvPr>
          <p:cNvSpPr>
            <a:spLocks noGrp="1"/>
          </p:cNvSpPr>
          <p:nvPr>
            <p:ph type="body" sz="quarter" idx="12"/>
          </p:nvPr>
        </p:nvSpPr>
        <p:spPr>
          <a:xfrm>
            <a:off x="6324600" y="1167870"/>
            <a:ext cx="5537200" cy="4318529"/>
          </a:xfrm>
        </p:spPr>
        <p:txBody>
          <a:bodyPr>
            <a:noAutofit/>
          </a:bodyPr>
          <a:lstStyle/>
          <a:p>
            <a:pPr marL="457200" indent="-457200" fontAlgn="base">
              <a:buFont typeface="+mj-lt"/>
              <a:buAutoNum type="arabicPeriod"/>
            </a:pPr>
            <a:r>
              <a:rPr lang="en-US" sz="2800" dirty="0"/>
              <a:t>Protect Rotary’s name and intellectual property​</a:t>
            </a:r>
            <a:br>
              <a:rPr lang="en-US" sz="2800" dirty="0"/>
            </a:br>
            <a:endParaRPr lang="en-US" sz="2800" dirty="0"/>
          </a:p>
          <a:p>
            <a:pPr marL="457200" indent="-457200" fontAlgn="base">
              <a:buFont typeface="+mj-lt"/>
              <a:buAutoNum type="arabicPeriod"/>
            </a:pPr>
            <a:r>
              <a:rPr lang="en-US" sz="2800" dirty="0"/>
              <a:t>Credit and recognize members, clubs, districts, and programs for the good work they do ​</a:t>
            </a:r>
            <a:br>
              <a:rPr lang="en-US" sz="2800" dirty="0"/>
            </a:br>
            <a:endParaRPr lang="en-US" sz="2800" dirty="0"/>
          </a:p>
          <a:p>
            <a:pPr marL="457200" indent="-457200" fontAlgn="base">
              <a:buFont typeface="+mj-lt"/>
              <a:buAutoNum type="arabicPeriod"/>
            </a:pPr>
            <a:r>
              <a:rPr lang="en-US" sz="2800" dirty="0"/>
              <a:t>Tell Rotary’s story in a     consistent way</a:t>
            </a:r>
          </a:p>
        </p:txBody>
      </p:sp>
      <p:sp>
        <p:nvSpPr>
          <p:cNvPr id="3" name="Text Placeholder 2">
            <a:extLst>
              <a:ext uri="{FF2B5EF4-FFF2-40B4-BE49-F238E27FC236}">
                <a16:creationId xmlns:a16="http://schemas.microsoft.com/office/drawing/2014/main" id="{7026C36D-F883-7A45-B783-9F63E95F2456}"/>
              </a:ext>
            </a:extLst>
          </p:cNvPr>
          <p:cNvSpPr>
            <a:spLocks noGrp="1"/>
          </p:cNvSpPr>
          <p:nvPr>
            <p:ph type="body" sz="quarter" idx="14"/>
          </p:nvPr>
        </p:nvSpPr>
        <p:spPr>
          <a:xfrm>
            <a:off x="558800" y="3742303"/>
            <a:ext cx="4978400" cy="1135062"/>
          </a:xfrm>
        </p:spPr>
        <p:txBody>
          <a:bodyPr/>
          <a:lstStyle/>
          <a:p>
            <a:r>
              <a:rPr lang="en-US" dirty="0"/>
              <a:t>WHY It’s important </a:t>
            </a:r>
            <a:br>
              <a:rPr lang="en-US" dirty="0"/>
            </a:br>
            <a:r>
              <a:rPr lang="en-US" dirty="0"/>
              <a:t>to use the Rotary marks correctly</a:t>
            </a:r>
          </a:p>
        </p:txBody>
      </p:sp>
      <p:sp>
        <p:nvSpPr>
          <p:cNvPr id="5" name="Slide Number Placeholder 4">
            <a:extLst>
              <a:ext uri="{FF2B5EF4-FFF2-40B4-BE49-F238E27FC236}">
                <a16:creationId xmlns:a16="http://schemas.microsoft.com/office/drawing/2014/main" id="{5C41CE0B-A747-F042-AA23-A79C9870817E}"/>
              </a:ext>
            </a:extLst>
          </p:cNvPr>
          <p:cNvSpPr>
            <a:spLocks noGrp="1"/>
          </p:cNvSpPr>
          <p:nvPr>
            <p:ph type="sldNum" sz="quarter" idx="15"/>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198218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9">
            <a:extLst>
              <a:ext uri="{FF2B5EF4-FFF2-40B4-BE49-F238E27FC236}">
                <a16:creationId xmlns:a16="http://schemas.microsoft.com/office/drawing/2014/main" id="{3766403E-F4EB-1248-983C-FC5DD1E7BCD6}"/>
              </a:ext>
            </a:extLst>
          </p:cNvPr>
          <p:cNvSpPr txBox="1">
            <a:spLocks/>
          </p:cNvSpPr>
          <p:nvPr/>
        </p:nvSpPr>
        <p:spPr>
          <a:xfrm>
            <a:off x="0" y="2083324"/>
            <a:ext cx="12192000" cy="4774676"/>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21D94379-FD3E-0646-A36E-A7877D1E8A63}"/>
              </a:ext>
            </a:extLst>
          </p:cNvPr>
          <p:cNvSpPr txBox="1"/>
          <p:nvPr/>
        </p:nvSpPr>
        <p:spPr>
          <a:xfrm>
            <a:off x="558673" y="2861954"/>
            <a:ext cx="7472144" cy="3416320"/>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Four key guiding principles</a:t>
            </a:r>
          </a:p>
        </p:txBody>
      </p:sp>
      <p:pic>
        <p:nvPicPr>
          <p:cNvPr id="4" name="Picture 3" descr="Logo&#10;&#10;Description automatically generated">
            <a:extLst>
              <a:ext uri="{FF2B5EF4-FFF2-40B4-BE49-F238E27FC236}">
                <a16:creationId xmlns:a16="http://schemas.microsoft.com/office/drawing/2014/main" id="{B49E4CB1-A089-7E40-8400-660D99BF2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330" y="561251"/>
            <a:ext cx="2810552" cy="1055606"/>
          </a:xfrm>
          <a:prstGeom prst="rect">
            <a:avLst/>
          </a:prstGeom>
        </p:spPr>
      </p:pic>
    </p:spTree>
    <p:extLst>
      <p:ext uri="{BB962C8B-B14F-4D97-AF65-F5344CB8AC3E}">
        <p14:creationId xmlns:p14="http://schemas.microsoft.com/office/powerpoint/2010/main" val="273774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21E0A-5210-0042-9DE2-D64585C581D4}"/>
              </a:ext>
            </a:extLst>
          </p:cNvPr>
          <p:cNvSpPr>
            <a:spLocks noGrp="1"/>
          </p:cNvSpPr>
          <p:nvPr>
            <p:ph type="body" sz="quarter" idx="16"/>
          </p:nvPr>
        </p:nvSpPr>
        <p:spPr/>
        <p:txBody>
          <a:bodyPr/>
          <a:lstStyle/>
          <a:p>
            <a:endParaRPr lang="en-US" dirty="0"/>
          </a:p>
        </p:txBody>
      </p:sp>
      <p:sp>
        <p:nvSpPr>
          <p:cNvPr id="5" name="Subtitle 4">
            <a:extLst>
              <a:ext uri="{FF2B5EF4-FFF2-40B4-BE49-F238E27FC236}">
                <a16:creationId xmlns:a16="http://schemas.microsoft.com/office/drawing/2014/main" id="{285B2C9D-F980-1242-A800-9BF6B33EAD20}"/>
              </a:ext>
            </a:extLst>
          </p:cNvPr>
          <p:cNvSpPr>
            <a:spLocks noGrp="1"/>
          </p:cNvSpPr>
          <p:nvPr>
            <p:ph type="subTitle" idx="1"/>
          </p:nvPr>
        </p:nvSpPr>
        <p:spPr>
          <a:xfrm>
            <a:off x="6874933" y="2111604"/>
            <a:ext cx="4986867" cy="2795305"/>
          </a:xfrm>
        </p:spPr>
        <p:txBody>
          <a:bodyPr>
            <a:normAutofit lnSpcReduction="10000"/>
          </a:bodyPr>
          <a:lstStyle/>
          <a:p>
            <a:r>
              <a:rPr lang="en-US" sz="4800" b="1" dirty="0">
                <a:latin typeface="Arial Black" panose="020B0604020202020204" pitchFamily="34" charset="0"/>
                <a:cs typeface="Arial Black" panose="020B0604020202020204" pitchFamily="34" charset="0"/>
              </a:rPr>
              <a:t>1. </a:t>
            </a:r>
          </a:p>
          <a:p>
            <a:r>
              <a:rPr lang="en-US" sz="3200" dirty="0"/>
              <a:t>Always use a club or district identifier when using the Rotary logo. They must be aligned with the Rotary logo.</a:t>
            </a:r>
          </a:p>
        </p:txBody>
      </p:sp>
      <p:sp>
        <p:nvSpPr>
          <p:cNvPr id="6" name="Slide Number Placeholder 5">
            <a:extLst>
              <a:ext uri="{FF2B5EF4-FFF2-40B4-BE49-F238E27FC236}">
                <a16:creationId xmlns:a16="http://schemas.microsoft.com/office/drawing/2014/main" id="{B6D3087D-9FB1-1E4F-B75B-64255A6C9E9F}"/>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4098" name="Picture 2">
            <a:extLst>
              <a:ext uri="{FF2B5EF4-FFF2-40B4-BE49-F238E27FC236}">
                <a16:creationId xmlns:a16="http://schemas.microsoft.com/office/drawing/2014/main" id="{BB78A021-13A1-8142-9572-81085715E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67" y="1215336"/>
            <a:ext cx="4161607" cy="15482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1FB49AAD-FBED-344E-9135-9535DA501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83" y="3761592"/>
            <a:ext cx="4914900" cy="24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3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6CD3F9B6-1BA8-3940-B779-2D4AA4100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864" y="2196431"/>
            <a:ext cx="2998806" cy="23624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2D641A5-3F1A-2442-A759-3D81306BFFAD}"/>
              </a:ext>
            </a:extLst>
          </p:cNvPr>
          <p:cNvSpPr>
            <a:spLocks noGrp="1"/>
          </p:cNvSpPr>
          <p:nvPr>
            <p:ph type="sldNum" sz="quarter" idx="15"/>
          </p:nvPr>
        </p:nvSpPr>
        <p:spPr/>
        <p:txBody>
          <a:bodyPr/>
          <a:lstStyle/>
          <a:p>
            <a:fld id="{97A94E25-127B-4C48-AF96-44BA7B823777}" type="slidenum">
              <a:rPr lang="en-US" smtClean="0"/>
              <a:pPr/>
              <a:t>7</a:t>
            </a:fld>
            <a:endParaRPr lang="en-US" dirty="0"/>
          </a:p>
        </p:txBody>
      </p:sp>
      <p:sp>
        <p:nvSpPr>
          <p:cNvPr id="8" name="Subtitle 4">
            <a:extLst>
              <a:ext uri="{FF2B5EF4-FFF2-40B4-BE49-F238E27FC236}">
                <a16:creationId xmlns:a16="http://schemas.microsoft.com/office/drawing/2014/main" id="{EE686F5D-80FC-004A-A8B1-15CB812C7212}"/>
              </a:ext>
            </a:extLst>
          </p:cNvPr>
          <p:cNvSpPr>
            <a:spLocks noGrp="1"/>
          </p:cNvSpPr>
          <p:nvPr>
            <p:ph type="subTitle" idx="1"/>
          </p:nvPr>
        </p:nvSpPr>
        <p:spPr>
          <a:xfrm>
            <a:off x="964326" y="2111604"/>
            <a:ext cx="4578635" cy="3954109"/>
          </a:xfrm>
        </p:spPr>
        <p:txBody>
          <a:bodyPr>
            <a:noAutofit/>
          </a:bodyPr>
          <a:lstStyle/>
          <a:p>
            <a:r>
              <a:rPr lang="en-US" sz="4800" b="1" dirty="0">
                <a:latin typeface="Arial Black" panose="020B0604020202020204" pitchFamily="34" charset="0"/>
                <a:cs typeface="Arial Black" panose="020B0604020202020204" pitchFamily="34" charset="0"/>
              </a:rPr>
              <a:t>2. </a:t>
            </a:r>
          </a:p>
          <a:p>
            <a:r>
              <a:rPr lang="en-US" sz="3200" dirty="0"/>
              <a:t>Never obscure the Rotary wheel, </a:t>
            </a:r>
            <a:br>
              <a:rPr lang="en-US" sz="3200" dirty="0"/>
            </a:br>
            <a:r>
              <a:rPr lang="en-US" sz="3200" dirty="0"/>
              <a:t>use a partial wheel, manipulate the wheel, </a:t>
            </a:r>
            <a:br>
              <a:rPr lang="en-US" sz="3200" dirty="0"/>
            </a:br>
            <a:r>
              <a:rPr lang="en-US" sz="3200" dirty="0"/>
              <a:t>or use the wheel as </a:t>
            </a:r>
            <a:br>
              <a:rPr lang="en-US" sz="3200" dirty="0"/>
            </a:br>
            <a:r>
              <a:rPr lang="en-US" sz="3200" dirty="0"/>
              <a:t>an object.</a:t>
            </a:r>
          </a:p>
        </p:txBody>
      </p:sp>
      <p:pic>
        <p:nvPicPr>
          <p:cNvPr id="5125" name="Picture 5">
            <a:extLst>
              <a:ext uri="{FF2B5EF4-FFF2-40B4-BE49-F238E27FC236}">
                <a16:creationId xmlns:a16="http://schemas.microsoft.com/office/drawing/2014/main" id="{7D02A8BF-F4C8-3547-87FA-BA220EDEE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6633" y="115570"/>
            <a:ext cx="2603500" cy="275590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a:extLst>
              <a:ext uri="{FF2B5EF4-FFF2-40B4-BE49-F238E27FC236}">
                <a16:creationId xmlns:a16="http://schemas.microsoft.com/office/drawing/2014/main" id="{D008B713-484F-6448-BB1E-144F0F7FC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714" y="4550537"/>
            <a:ext cx="3594100" cy="204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5FF18F-6295-624F-A2FC-CD63F0351803}"/>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6" name="Subtitle 4">
            <a:extLst>
              <a:ext uri="{FF2B5EF4-FFF2-40B4-BE49-F238E27FC236}">
                <a16:creationId xmlns:a16="http://schemas.microsoft.com/office/drawing/2014/main" id="{6BEF8369-6E01-BD4E-B6AD-CDBFCDE84B2A}"/>
              </a:ext>
            </a:extLst>
          </p:cNvPr>
          <p:cNvSpPr>
            <a:spLocks noGrp="1"/>
          </p:cNvSpPr>
          <p:nvPr>
            <p:ph type="subTitle" idx="1"/>
          </p:nvPr>
        </p:nvSpPr>
        <p:spPr>
          <a:xfrm>
            <a:off x="6874933" y="2111604"/>
            <a:ext cx="4986867" cy="4044099"/>
          </a:xfrm>
        </p:spPr>
        <p:txBody>
          <a:bodyPr>
            <a:normAutofit/>
          </a:bodyPr>
          <a:lstStyle/>
          <a:p>
            <a:r>
              <a:rPr lang="en-US" sz="4800" b="1" dirty="0">
                <a:solidFill>
                  <a:schemeClr val="bg1"/>
                </a:solidFill>
                <a:latin typeface="Arial Black" panose="020B0604020202020204" pitchFamily="34" charset="0"/>
                <a:cs typeface="Arial Black" panose="020B0604020202020204" pitchFamily="34" charset="0"/>
              </a:rPr>
              <a:t>3. </a:t>
            </a:r>
          </a:p>
          <a:p>
            <a:r>
              <a:rPr lang="en-US" sz="3200" dirty="0">
                <a:solidFill>
                  <a:schemeClr val="bg1"/>
                </a:solidFill>
              </a:rPr>
              <a:t>Do not use images </a:t>
            </a:r>
            <a:br>
              <a:rPr lang="en-US" sz="3200" dirty="0">
                <a:solidFill>
                  <a:schemeClr val="bg1"/>
                </a:solidFill>
              </a:rPr>
            </a:br>
            <a:r>
              <a:rPr lang="en-US" sz="3200" dirty="0">
                <a:solidFill>
                  <a:schemeClr val="bg1"/>
                </a:solidFill>
              </a:rPr>
              <a:t>or graphics within </a:t>
            </a:r>
            <a:br>
              <a:rPr lang="en-US" sz="3200" dirty="0">
                <a:solidFill>
                  <a:schemeClr val="bg1"/>
                </a:solidFill>
              </a:rPr>
            </a:br>
            <a:r>
              <a:rPr lang="en-US" sz="3200" dirty="0">
                <a:solidFill>
                  <a:schemeClr val="bg1"/>
                </a:solidFill>
              </a:rPr>
              <a:t>the Rotary logo.</a:t>
            </a:r>
          </a:p>
        </p:txBody>
      </p:sp>
      <p:pic>
        <p:nvPicPr>
          <p:cNvPr id="6146" name="Picture 2">
            <a:extLst>
              <a:ext uri="{FF2B5EF4-FFF2-40B4-BE49-F238E27FC236}">
                <a16:creationId xmlns:a16="http://schemas.microsoft.com/office/drawing/2014/main" id="{2AB0519D-C3E3-4840-8EB8-8D55CB358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122" y="1882315"/>
            <a:ext cx="2139885" cy="225133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829A752D-229E-184E-ABB5-4BE4FE17F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70" y="749668"/>
            <a:ext cx="2723871" cy="27238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6E32080-3D93-E145-8169-D4AE3852C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124" y="3208158"/>
            <a:ext cx="2649367" cy="209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9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F8686A-923A-B14A-BF9F-04DBE9F0F69E}"/>
              </a:ext>
            </a:extLst>
          </p:cNvPr>
          <p:cNvSpPr>
            <a:spLocks noGrp="1"/>
          </p:cNvSpPr>
          <p:nvPr>
            <p:ph type="sldNum" sz="quarter" idx="15"/>
          </p:nvPr>
        </p:nvSpPr>
        <p:spPr/>
        <p:txBody>
          <a:bodyPr/>
          <a:lstStyle/>
          <a:p>
            <a:fld id="{97A94E25-127B-4C48-AF96-44BA7B823777}" type="slidenum">
              <a:rPr lang="en-US" smtClean="0"/>
              <a:pPr/>
              <a:t>9</a:t>
            </a:fld>
            <a:endParaRPr lang="en-US" dirty="0"/>
          </a:p>
        </p:txBody>
      </p:sp>
      <p:sp>
        <p:nvSpPr>
          <p:cNvPr id="6" name="Subtitle 4">
            <a:extLst>
              <a:ext uri="{FF2B5EF4-FFF2-40B4-BE49-F238E27FC236}">
                <a16:creationId xmlns:a16="http://schemas.microsoft.com/office/drawing/2014/main" id="{A2793592-77EE-EE45-BA12-6F94BF001A01}"/>
              </a:ext>
            </a:extLst>
          </p:cNvPr>
          <p:cNvSpPr>
            <a:spLocks noGrp="1"/>
          </p:cNvSpPr>
          <p:nvPr>
            <p:ph type="subTitle" idx="1"/>
          </p:nvPr>
        </p:nvSpPr>
        <p:spPr>
          <a:xfrm>
            <a:off x="964326" y="2111604"/>
            <a:ext cx="4578635" cy="3954109"/>
          </a:xfrm>
        </p:spPr>
        <p:txBody>
          <a:bodyPr>
            <a:noAutofit/>
          </a:bodyPr>
          <a:lstStyle/>
          <a:p>
            <a:r>
              <a:rPr lang="en-US" sz="4800" b="1" dirty="0">
                <a:latin typeface="Arial Black" panose="020B0604020202020204" pitchFamily="34" charset="0"/>
                <a:cs typeface="Arial Black" panose="020B0604020202020204" pitchFamily="34" charset="0"/>
              </a:rPr>
              <a:t>4. </a:t>
            </a:r>
          </a:p>
          <a:p>
            <a:r>
              <a:rPr lang="en-US" sz="3200" dirty="0"/>
              <a:t>Retire the previous version of the Rotary logo and all uniquely made club logos.</a:t>
            </a:r>
          </a:p>
        </p:txBody>
      </p:sp>
      <p:pic>
        <p:nvPicPr>
          <p:cNvPr id="7170" name="Picture 2">
            <a:extLst>
              <a:ext uri="{FF2B5EF4-FFF2-40B4-BE49-F238E27FC236}">
                <a16:creationId xmlns:a16="http://schemas.microsoft.com/office/drawing/2014/main" id="{8D3B91D7-4747-7643-B53A-E2DABDA54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272" y="1133878"/>
            <a:ext cx="2573581" cy="269104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3E79EAAF-A5D8-CD4D-AEAC-74FBA5D00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15" y="329888"/>
            <a:ext cx="2273860" cy="24544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E32CD39-D35D-7D4E-88F9-75D20F7E7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619" y="2930756"/>
            <a:ext cx="3023714" cy="22857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BB86F7D1-97EB-7344-859B-142D99E66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553" y="5115144"/>
            <a:ext cx="3797300" cy="153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284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8982</TotalTime>
  <Words>1182</Words>
  <Application>Microsoft Office PowerPoint</Application>
  <PresentationFormat>Widescreen</PresentationFormat>
  <Paragraphs>100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Georgia</vt:lpstr>
      <vt:lpstr>Office Theme</vt:lpstr>
      <vt:lpstr>PowerPoint Presentation</vt:lpstr>
      <vt:lpstr>Rotary international logos</vt:lpstr>
      <vt:lpstr>CLUB, DISTRICT, &amp; ZONE LOGOS</vt:lpstr>
      <vt:lpstr>PowerPoint Presentation</vt:lpstr>
      <vt:lpstr>PowerPoint Presentation</vt:lpstr>
      <vt:lpstr>PowerPoint Presentation</vt:lpstr>
      <vt:lpstr>PowerPoint Presentation</vt:lpstr>
      <vt:lpstr>PowerPoint Presentation</vt:lpstr>
      <vt:lpstr>PowerPoint Presentation</vt:lpstr>
      <vt:lpstr>INCORRECT USAGE</vt:lpstr>
      <vt:lpstr>CORRECT USAGE</vt:lpstr>
      <vt:lpstr>CORRECT USAGE (lockups)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221</cp:revision>
  <cp:lastPrinted>2019-12-04T20:41:25Z</cp:lastPrinted>
  <dcterms:created xsi:type="dcterms:W3CDTF">2019-11-18T03:22:22Z</dcterms:created>
  <dcterms:modified xsi:type="dcterms:W3CDTF">2025-01-16T19:29:09Z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