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 id="2147483732" r:id="rId4"/>
  </p:sldMasterIdLst>
  <p:notesMasterIdLst>
    <p:notesMasterId r:id="rId44"/>
  </p:notesMasterIdLst>
  <p:handoutMasterIdLst>
    <p:handoutMasterId r:id="rId45"/>
  </p:handoutMasterIdLst>
  <p:sldIdLst>
    <p:sldId id="280" r:id="rId5"/>
    <p:sldId id="319" r:id="rId6"/>
    <p:sldId id="318" r:id="rId7"/>
    <p:sldId id="321" r:id="rId8"/>
    <p:sldId id="320" r:id="rId9"/>
    <p:sldId id="333" r:id="rId10"/>
    <p:sldId id="506" r:id="rId11"/>
    <p:sldId id="509" r:id="rId12"/>
    <p:sldId id="317" r:id="rId13"/>
    <p:sldId id="315" r:id="rId14"/>
    <p:sldId id="309" r:id="rId15"/>
    <p:sldId id="314" r:id="rId16"/>
    <p:sldId id="310" r:id="rId17"/>
    <p:sldId id="313" r:id="rId18"/>
    <p:sldId id="311" r:id="rId19"/>
    <p:sldId id="312" r:id="rId20"/>
    <p:sldId id="324" r:id="rId21"/>
    <p:sldId id="281" r:id="rId22"/>
    <p:sldId id="282" r:id="rId23"/>
    <p:sldId id="316" r:id="rId24"/>
    <p:sldId id="283" r:id="rId25"/>
    <p:sldId id="510" r:id="rId26"/>
    <p:sldId id="285" r:id="rId27"/>
    <p:sldId id="288" r:id="rId28"/>
    <p:sldId id="289" r:id="rId29"/>
    <p:sldId id="308" r:id="rId30"/>
    <p:sldId id="265" r:id="rId31"/>
    <p:sldId id="511" r:id="rId32"/>
    <p:sldId id="322" r:id="rId33"/>
    <p:sldId id="325" r:id="rId34"/>
    <p:sldId id="323" r:id="rId35"/>
    <p:sldId id="326" r:id="rId36"/>
    <p:sldId id="327" r:id="rId37"/>
    <p:sldId id="328" r:id="rId38"/>
    <p:sldId id="329" r:id="rId39"/>
    <p:sldId id="330" r:id="rId40"/>
    <p:sldId id="331" r:id="rId41"/>
    <p:sldId id="332" r:id="rId42"/>
    <p:sldId id="302" r:id="rId4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5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5"/>
          </a:xfrm>
          <a:prstGeom prst="rect">
            <a:avLst/>
          </a:prstGeom>
        </p:spPr>
        <p:txBody>
          <a:bodyPr vert="horz" lIns="94229" tIns="47115" rIns="94229" bIns="47115" rtlCol="0"/>
          <a:lstStyle>
            <a:lvl1pPr algn="r">
              <a:defRPr sz="1200"/>
            </a:lvl1pPr>
          </a:lstStyle>
          <a:p>
            <a:fld id="{25E397BF-3FCC-4514-AC11-83BCF9595215}" type="datetimeFigureOut">
              <a:rPr lang="en-US" smtClean="0"/>
              <a:t>10/29/2024</a:t>
            </a:fld>
            <a:endParaRPr lang="en-US" dirty="0"/>
          </a:p>
        </p:txBody>
      </p:sp>
      <p:sp>
        <p:nvSpPr>
          <p:cNvPr id="4" name="Footer Placeholder 3"/>
          <p:cNvSpPr>
            <a:spLocks noGrp="1"/>
          </p:cNvSpPr>
          <p:nvPr>
            <p:ph type="ftr" sz="quarter" idx="2"/>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4"/>
          </a:xfrm>
          <a:prstGeom prst="rect">
            <a:avLst/>
          </a:prstGeom>
        </p:spPr>
        <p:txBody>
          <a:bodyPr vert="horz" lIns="94229" tIns="47115" rIns="94229" bIns="47115"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627CDDEB-CA0E-4849-BB5C-73B6667BCB12}" type="datetimeFigureOut">
              <a:rPr lang="en-US" smtClean="0"/>
              <a:t>10/29/2024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50B5292-BDE4-4CA7-8230-B74667A79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5C15C7A4-6FDC-4DDF-91E5-667203EFE660}" type="slidenum">
              <a:rPr lang="en-US" altLang="en-US">
                <a:solidFill>
                  <a:srgbClr val="000000"/>
                </a:solidFill>
              </a:rPr>
              <a:pPr eaLnBrk="0" fontAlgn="base" hangingPunct="0">
                <a:spcBef>
                  <a:spcPct val="0"/>
                </a:spcBef>
                <a:spcAft>
                  <a:spcPct val="0"/>
                </a:spcAft>
                <a:defRPr/>
              </a:pPr>
              <a:t>1</a:t>
            </a:fld>
            <a:endParaRPr lang="en-US" altLang="en-US">
              <a:solidFill>
                <a:srgbClr val="000000"/>
              </a:solidFill>
            </a:endParaRPr>
          </a:p>
        </p:txBody>
      </p:sp>
      <p:sp>
        <p:nvSpPr>
          <p:cNvPr id="49155" name="Rectangle 2">
            <a:extLst>
              <a:ext uri="{FF2B5EF4-FFF2-40B4-BE49-F238E27FC236}">
                <a16:creationId xmlns:a16="http://schemas.microsoft.com/office/drawing/2014/main" id="{B342353B-56D9-4D5B-B9D0-61F25935024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CDAC4B7-F966-4882-87F6-851E22164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95937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the Club Administration or Club Service Committee to set up, secure speakers. Change it up, be engaging, be organized.  Do a minute by minute agenda to keep on track.  Use the simple principals of Robert’s rules of Order for Board meetings.  </a:t>
            </a:r>
          </a:p>
        </p:txBody>
      </p:sp>
      <p:sp>
        <p:nvSpPr>
          <p:cNvPr id="4" name="Slide Number Placeholder 3"/>
          <p:cNvSpPr>
            <a:spLocks noGrp="1"/>
          </p:cNvSpPr>
          <p:nvPr>
            <p:ph type="sldNum" sz="quarter" idx="5"/>
          </p:nvPr>
        </p:nvSpPr>
        <p:spPr/>
        <p:txBody>
          <a:bodyPr/>
          <a:lstStyle/>
          <a:p>
            <a:fld id="{8DB6ADEA-366B-429C-A1F6-8AA532DA954B}" type="slidenum">
              <a:rPr lang="en-US" smtClean="0"/>
              <a:t>5</a:t>
            </a:fld>
            <a:endParaRPr lang="en-US" dirty="0"/>
          </a:p>
        </p:txBody>
      </p:sp>
    </p:spTree>
    <p:extLst>
      <p:ext uri="{BB962C8B-B14F-4D97-AF65-F5344CB8AC3E}">
        <p14:creationId xmlns:p14="http://schemas.microsoft.com/office/powerpoint/2010/main" val="31458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EFD3C1A-2DF8-47E9-A257-63F7FF06838D}"/>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F52DAEA6-2F87-4C67-A594-50E976292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51204" name="Slide Number Placeholder 3">
            <a:extLst>
              <a:ext uri="{FF2B5EF4-FFF2-40B4-BE49-F238E27FC236}">
                <a16:creationId xmlns:a16="http://schemas.microsoft.com/office/drawing/2014/main" id="{C28B611B-7BF9-4711-B72A-670C86B11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5A26669-ADDB-4B22-A9D1-C990F28EA60F}" type="slidenum">
              <a:rPr lang="en-US" altLang="en-US">
                <a:solidFill>
                  <a:srgbClr val="000000"/>
                </a:solidFill>
              </a:rPr>
              <a:pPr eaLnBrk="0" fontAlgn="base" hangingPunct="0">
                <a:spcBef>
                  <a:spcPct val="0"/>
                </a:spcBef>
                <a:spcAft>
                  <a:spcPct val="0"/>
                </a:spcAft>
                <a:defRPr/>
              </a:pPr>
              <a:t>18</a:t>
            </a:fld>
            <a:endParaRPr lang="en-US" altLang="en-US">
              <a:solidFill>
                <a:srgbClr val="000000"/>
              </a:solidFill>
            </a:endParaRPr>
          </a:p>
        </p:txBody>
      </p:sp>
    </p:spTree>
    <p:extLst>
      <p:ext uri="{BB962C8B-B14F-4D97-AF65-F5344CB8AC3E}">
        <p14:creationId xmlns:p14="http://schemas.microsoft.com/office/powerpoint/2010/main" val="219529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6ADEA-366B-429C-A1F6-8AA532DA954B}" type="slidenum">
              <a:rPr lang="en-US" smtClean="0"/>
              <a:t>39</a:t>
            </a:fld>
            <a:endParaRPr lang="en-US" dirty="0"/>
          </a:p>
        </p:txBody>
      </p:sp>
    </p:spTree>
    <p:extLst>
      <p:ext uri="{BB962C8B-B14F-4D97-AF65-F5344CB8AC3E}">
        <p14:creationId xmlns:p14="http://schemas.microsoft.com/office/powerpoint/2010/main" val="9841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22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411525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2470010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711725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215041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885069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2767596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976158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1905738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119782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725859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5330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129633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6828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239064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855584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BE258-915A-4DDA-A6B6-49C849D3ECFE}"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D52B68-0AEF-4CAC-8854-DF5CD3DB1CF7}" type="slidenum">
              <a:rPr lang="en-US" smtClean="0"/>
              <a:t>‹#›</a:t>
            </a:fld>
            <a:endParaRPr lang="en-US" dirty="0"/>
          </a:p>
        </p:txBody>
      </p:sp>
    </p:spTree>
    <p:extLst>
      <p:ext uri="{BB962C8B-B14F-4D97-AF65-F5344CB8AC3E}">
        <p14:creationId xmlns:p14="http://schemas.microsoft.com/office/powerpoint/2010/main" val="292236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6" r:id="rId7"/>
    <p:sldLayoutId id="2147483727"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724" r:id="rId17"/>
    <p:sldLayoutId id="2147483731"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CBE258-915A-4DDA-A6B6-49C849D3ECFE}" type="datetimeFigureOut">
              <a:rPr lang="en-US" smtClean="0"/>
              <a:t>10/29/2024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D52B68-0AEF-4CAC-8854-DF5CD3DB1CF7}" type="slidenum">
              <a:rPr lang="en-US" smtClean="0"/>
              <a:t>‹#›</a:t>
            </a:fld>
            <a:endParaRPr lang="en-US" dirty="0"/>
          </a:p>
        </p:txBody>
      </p:sp>
    </p:spTree>
    <p:extLst>
      <p:ext uri="{BB962C8B-B14F-4D97-AF65-F5344CB8AC3E}">
        <p14:creationId xmlns:p14="http://schemas.microsoft.com/office/powerpoint/2010/main" val="1371249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mailto:data@rotary.org"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mailto:Insurance@rotary.org" TargetMode="External"/><Relationship Id="rId2" Type="http://schemas.openxmlformats.org/officeDocument/2006/relationships/hyperlink" Target="mailto:rotary@hylant.com" TargetMode="Externa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rotary.hylant.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assembly.cornell.edu/sites/default/files/roberts_rules_simplified.pdf" TargetMode="External"/><Relationship Id="rId3" Type="http://schemas.openxmlformats.org/officeDocument/2006/relationships/hyperlink" Target="https://my.rotary.org/en/club-flexibility" TargetMode="External"/><Relationship Id="rId7" Type="http://schemas.openxmlformats.org/officeDocument/2006/relationships/hyperlink" Target="https://www.matchinggrants.org/" TargetMode="External"/><Relationship Id="rId2" Type="http://schemas.openxmlformats.org/officeDocument/2006/relationships/hyperlink" Target="https://zone2627.org/experthub/" TargetMode="External"/><Relationship Id="rId1" Type="http://schemas.openxmlformats.org/officeDocument/2006/relationships/slideLayout" Target="../slideLayouts/slideLayout7.xml"/><Relationship Id="rId6" Type="http://schemas.openxmlformats.org/officeDocument/2006/relationships/hyperlink" Target="https://spc.rotary.org/" TargetMode="External"/><Relationship Id="rId5" Type="http://schemas.openxmlformats.org/officeDocument/2006/relationships/hyperlink" Target="https://my.rotary.org/en/learning-reference/learn-role/treasurer" TargetMode="External"/><Relationship Id="rId4" Type="http://schemas.openxmlformats.org/officeDocument/2006/relationships/hyperlink" Target="https://brandcenter.rotary.org/en-us" TargetMode="External"/><Relationship Id="rId9" Type="http://schemas.openxmlformats.org/officeDocument/2006/relationships/hyperlink" Target="https://my.rotary.org/en/us-rotary-club-and-district-liability-insurance-progra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1B02C-7F75-4759-B156-92AB01A311F5}"/>
              </a:ext>
            </a:extLst>
          </p:cNvPr>
          <p:cNvSpPr>
            <a:spLocks noChangeArrowheads="1"/>
          </p:cNvSpPr>
          <p:nvPr/>
        </p:nvSpPr>
        <p:spPr bwMode="auto">
          <a:xfrm>
            <a:off x="1143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defRPr/>
            </a:pPr>
            <a:endParaRPr lang="en-US" sz="2400">
              <a:solidFill>
                <a:prstClr val="white"/>
              </a:solidFill>
              <a:latin typeface="Calibri"/>
              <a:ea typeface="ヒラギノ角ゴ Pro W3" pitchFamily="-84" charset="-128"/>
            </a:endParaRPr>
          </a:p>
        </p:txBody>
      </p:sp>
      <p:sp>
        <p:nvSpPr>
          <p:cNvPr id="48131" name="Rectangle 10">
            <a:extLst>
              <a:ext uri="{FF2B5EF4-FFF2-40B4-BE49-F238E27FC236}">
                <a16:creationId xmlns:a16="http://schemas.microsoft.com/office/drawing/2014/main" id="{B87C5F7B-7927-4D97-BBEA-2E0F4F333CAF}"/>
              </a:ext>
            </a:extLst>
          </p:cNvPr>
          <p:cNvSpPr txBox="1">
            <a:spLocks noChangeArrowheads="1"/>
          </p:cNvSpPr>
          <p:nvPr/>
        </p:nvSpPr>
        <p:spPr bwMode="auto">
          <a:xfrm>
            <a:off x="2667000" y="3605893"/>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fontAlgn="base">
              <a:spcBef>
                <a:spcPct val="0"/>
              </a:spcBef>
              <a:spcAft>
                <a:spcPts val="2400"/>
              </a:spcAft>
            </a:pPr>
            <a:r>
              <a:rPr lang="en-US" altLang="en-US" sz="4400" dirty="0">
                <a:solidFill>
                  <a:prstClr val="white"/>
                </a:solidFill>
                <a:latin typeface="Arial Narrow Bold" panose="020B0706020202030204" pitchFamily="34" charset="0"/>
              </a:rPr>
              <a:t>Managing Club Business</a:t>
            </a:r>
          </a:p>
          <a:p>
            <a:pPr algn="ctr" fontAlgn="base">
              <a:spcBef>
                <a:spcPct val="0"/>
              </a:spcBef>
              <a:spcAft>
                <a:spcPts val="2400"/>
              </a:spcAft>
            </a:pPr>
            <a:r>
              <a:rPr lang="en-US" altLang="en-US" sz="1800" dirty="0">
                <a:solidFill>
                  <a:schemeClr val="tx2"/>
                </a:solidFill>
                <a:latin typeface="Arial Narrow Bold" panose="020B0706020202030204" pitchFamily="34" charset="0"/>
              </a:rPr>
              <a:t>Club Meetings, Financial Statements, Budgeting, Communication</a:t>
            </a:r>
          </a:p>
          <a:p>
            <a:pPr algn="ctr" fontAlgn="base">
              <a:spcBef>
                <a:spcPct val="0"/>
              </a:spcBef>
              <a:spcAft>
                <a:spcPts val="2400"/>
              </a:spcAft>
            </a:pPr>
            <a:endParaRPr lang="en-US" altLang="en-US" sz="1800" dirty="0">
              <a:solidFill>
                <a:schemeClr val="tx2"/>
              </a:solidFill>
              <a:latin typeface="Arial Narrow Bold" panose="020B0706020202030204" pitchFamily="34" charset="0"/>
            </a:endParaRPr>
          </a:p>
          <a:p>
            <a:pPr algn="ctr" fontAlgn="base">
              <a:spcBef>
                <a:spcPct val="0"/>
              </a:spcBef>
            </a:pPr>
            <a:endParaRPr lang="en-US" altLang="en-US" sz="1800" dirty="0">
              <a:solidFill>
                <a:schemeClr val="tx2"/>
              </a:solidFill>
              <a:cs typeface="Arial" panose="020B0604020202020204" pitchFamily="34" charset="0"/>
            </a:endParaRPr>
          </a:p>
        </p:txBody>
      </p:sp>
      <p:pic>
        <p:nvPicPr>
          <p:cNvPr id="5" name="Picture 4" descr="A logo with white text&#10;&#10;Description automatically generated">
            <a:extLst>
              <a:ext uri="{FF2B5EF4-FFF2-40B4-BE49-F238E27FC236}">
                <a16:creationId xmlns:a16="http://schemas.microsoft.com/office/drawing/2014/main" id="{964AB4F0-3D38-8D0B-5839-1D9CFE06AF53}"/>
              </a:ext>
            </a:extLst>
          </p:cNvPr>
          <p:cNvPicPr>
            <a:picLocks noChangeAspect="1"/>
          </p:cNvPicPr>
          <p:nvPr/>
        </p:nvPicPr>
        <p:blipFill>
          <a:blip r:embed="rId3"/>
          <a:stretch>
            <a:fillRect/>
          </a:stretch>
        </p:blipFill>
        <p:spPr>
          <a:xfrm>
            <a:off x="2260000" y="1278334"/>
            <a:ext cx="7672000" cy="1492742"/>
          </a:xfrm>
          <a:prstGeom prst="rect">
            <a:avLst/>
          </a:prstGeom>
        </p:spPr>
      </p:pic>
    </p:spTree>
    <p:extLst>
      <p:ext uri="{BB962C8B-B14F-4D97-AF65-F5344CB8AC3E}">
        <p14:creationId xmlns:p14="http://schemas.microsoft.com/office/powerpoint/2010/main" val="40466637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08F42-A8CC-16C7-3A51-A8848984F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D6D6E-D86A-B5B0-43CB-02A27029778A}"/>
              </a:ext>
            </a:extLst>
          </p:cNvPr>
          <p:cNvSpPr>
            <a:spLocks noGrp="1"/>
          </p:cNvSpPr>
          <p:nvPr>
            <p:ph type="title"/>
          </p:nvPr>
        </p:nvSpPr>
        <p:spPr/>
        <p:txBody>
          <a:bodyPr/>
          <a:lstStyle/>
          <a:p>
            <a:r>
              <a:rPr lang="en-US" sz="3200" dirty="0"/>
              <a:t>Importance of Financial Management in Rotary Clubs</a:t>
            </a:r>
            <a:endParaRPr lang="en-US" sz="3600" dirty="0"/>
          </a:p>
        </p:txBody>
      </p:sp>
      <p:sp>
        <p:nvSpPr>
          <p:cNvPr id="4" name="Rectangle 1">
            <a:extLst>
              <a:ext uri="{FF2B5EF4-FFF2-40B4-BE49-F238E27FC236}">
                <a16:creationId xmlns:a16="http://schemas.microsoft.com/office/drawing/2014/main" id="{ED0F09EA-8C59-ABC9-6F61-711E46DD40CE}"/>
              </a:ext>
            </a:extLst>
          </p:cNvPr>
          <p:cNvSpPr>
            <a:spLocks noGrp="1" noChangeArrowheads="1"/>
          </p:cNvSpPr>
          <p:nvPr>
            <p:ph idx="1"/>
          </p:nvPr>
        </p:nvSpPr>
        <p:spPr bwMode="auto">
          <a:xfrm>
            <a:off x="609601" y="1958689"/>
            <a:ext cx="1068237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For Donors &amp; Members:</a:t>
            </a:r>
            <a:r>
              <a:rPr kumimoji="0" lang="en-US" altLang="en-US" sz="2400" b="0" i="0" u="none" strike="noStrike" cap="none" normalizeH="0" baseline="0" dirty="0">
                <a:ln>
                  <a:noFill/>
                </a:ln>
                <a:solidFill>
                  <a:schemeClr val="tx2"/>
                </a:solidFill>
                <a:effectLst/>
                <a:latin typeface="Arial" panose="020B0604020202020204" pitchFamily="34" charset="0"/>
              </a:rPr>
              <a:t> Shows that funds are being used responsibly. Transparency.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For the Board:</a:t>
            </a:r>
            <a:r>
              <a:rPr kumimoji="0" lang="en-US" altLang="en-US" sz="2400" b="0" i="0" u="none" strike="noStrike" cap="none" normalizeH="0" baseline="0" dirty="0">
                <a:ln>
                  <a:noFill/>
                </a:ln>
                <a:solidFill>
                  <a:schemeClr val="tx2"/>
                </a:solidFill>
                <a:effectLst/>
                <a:latin typeface="Arial" panose="020B0604020202020204" pitchFamily="34" charset="0"/>
              </a:rPr>
              <a:t> Helps in making informed decisions about budgeting and planning.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For Compliance:</a:t>
            </a:r>
            <a:r>
              <a:rPr kumimoji="0" lang="en-US" altLang="en-US" sz="2400" b="0" i="0" u="none" strike="noStrike" cap="none" normalizeH="0" baseline="0" dirty="0">
                <a:ln>
                  <a:noFill/>
                </a:ln>
                <a:solidFill>
                  <a:schemeClr val="tx2"/>
                </a:solidFill>
                <a:effectLst/>
                <a:latin typeface="Arial" panose="020B0604020202020204" pitchFamily="34" charset="0"/>
              </a:rPr>
              <a:t> Ensures the organization meets legal and regulatory requirements. </a:t>
            </a:r>
          </a:p>
        </p:txBody>
      </p:sp>
    </p:spTree>
    <p:extLst>
      <p:ext uri="{BB962C8B-B14F-4D97-AF65-F5344CB8AC3E}">
        <p14:creationId xmlns:p14="http://schemas.microsoft.com/office/powerpoint/2010/main" val="254238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8D03-C65C-9704-BF19-42DA7B8DA094}"/>
              </a:ext>
            </a:extLst>
          </p:cNvPr>
          <p:cNvSpPr>
            <a:spLocks noGrp="1"/>
          </p:cNvSpPr>
          <p:nvPr>
            <p:ph type="title"/>
          </p:nvPr>
        </p:nvSpPr>
        <p:spPr/>
        <p:txBody>
          <a:bodyPr/>
          <a:lstStyle/>
          <a:p>
            <a:r>
              <a:rPr lang="en-US" sz="3600" dirty="0"/>
              <a:t>Financial statements</a:t>
            </a:r>
          </a:p>
        </p:txBody>
      </p:sp>
      <p:sp>
        <p:nvSpPr>
          <p:cNvPr id="3" name="Content Placeholder 2">
            <a:extLst>
              <a:ext uri="{FF2B5EF4-FFF2-40B4-BE49-F238E27FC236}">
                <a16:creationId xmlns:a16="http://schemas.microsoft.com/office/drawing/2014/main" id="{C9EABB49-EB23-8C06-2DED-837B5F7DF37C}"/>
              </a:ext>
            </a:extLst>
          </p:cNvPr>
          <p:cNvSpPr>
            <a:spLocks noGrp="1"/>
          </p:cNvSpPr>
          <p:nvPr>
            <p:ph idx="1"/>
          </p:nvPr>
        </p:nvSpPr>
        <p:spPr/>
        <p:txBody>
          <a:bodyPr/>
          <a:lstStyle/>
          <a:p>
            <a:r>
              <a:rPr lang="en-US" dirty="0"/>
              <a:t>Balance Sheet – What you own, owe and the worth of the entity at one point in time (aka Statement of Financial Position)</a:t>
            </a:r>
          </a:p>
          <a:p>
            <a:endParaRPr lang="en-US" dirty="0"/>
          </a:p>
          <a:p>
            <a:r>
              <a:rPr lang="en-US" dirty="0"/>
              <a:t>Income Statement– How much you took in and paid out in a range of dates (July 1 to June 30). (aka Profit and Loss Statement or Statement of Activities)</a:t>
            </a:r>
          </a:p>
        </p:txBody>
      </p:sp>
    </p:spTree>
    <p:extLst>
      <p:ext uri="{BB962C8B-B14F-4D97-AF65-F5344CB8AC3E}">
        <p14:creationId xmlns:p14="http://schemas.microsoft.com/office/powerpoint/2010/main" val="267861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1527-617D-7260-5DB4-81269B4DB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662F6-1BD9-549B-8A19-8E2FBACA0758}"/>
              </a:ext>
            </a:extLst>
          </p:cNvPr>
          <p:cNvSpPr>
            <a:spLocks noGrp="1"/>
          </p:cNvSpPr>
          <p:nvPr>
            <p:ph type="title"/>
          </p:nvPr>
        </p:nvSpPr>
        <p:spPr/>
        <p:txBody>
          <a:bodyPr/>
          <a:lstStyle/>
          <a:p>
            <a:r>
              <a:rPr lang="en-US" sz="3600" dirty="0"/>
              <a:t>Balance Sheet</a:t>
            </a:r>
          </a:p>
        </p:txBody>
      </p:sp>
      <p:sp>
        <p:nvSpPr>
          <p:cNvPr id="3" name="Content Placeholder 2">
            <a:extLst>
              <a:ext uri="{FF2B5EF4-FFF2-40B4-BE49-F238E27FC236}">
                <a16:creationId xmlns:a16="http://schemas.microsoft.com/office/drawing/2014/main" id="{428743FB-E3EA-DC34-E9B9-117C0F1C4F03}"/>
              </a:ext>
            </a:extLst>
          </p:cNvPr>
          <p:cNvSpPr>
            <a:spLocks noGrp="1"/>
          </p:cNvSpPr>
          <p:nvPr>
            <p:ph idx="1"/>
          </p:nvPr>
        </p:nvSpPr>
        <p:spPr>
          <a:xfrm>
            <a:off x="1506748" y="921589"/>
            <a:ext cx="10972800" cy="5703498"/>
          </a:xfrm>
        </p:spPr>
        <p:txBody>
          <a:bodyPr/>
          <a:lstStyle/>
          <a:p>
            <a:pPr marL="0" indent="0">
              <a:buNone/>
            </a:pPr>
            <a:r>
              <a:rPr lang="en-US" sz="2000" b="1" dirty="0"/>
              <a:t>Key Sections:</a:t>
            </a:r>
          </a:p>
          <a:p>
            <a:pPr marL="0" indent="0">
              <a:buNone/>
            </a:pPr>
            <a:r>
              <a:rPr lang="en-US" sz="2000" b="1" dirty="0"/>
              <a:t>Assets:</a:t>
            </a:r>
            <a:r>
              <a:rPr lang="en-US" sz="2000" dirty="0"/>
              <a:t> Cash, investments, equipment.</a:t>
            </a:r>
          </a:p>
          <a:p>
            <a:pPr marL="0" indent="0">
              <a:buNone/>
            </a:pPr>
            <a:r>
              <a:rPr lang="en-US" sz="2000" b="1" dirty="0"/>
              <a:t>Liabilities:</a:t>
            </a:r>
            <a:r>
              <a:rPr lang="en-US" sz="2000" dirty="0"/>
              <a:t> Loans, unpaid bills.</a:t>
            </a:r>
          </a:p>
          <a:p>
            <a:pPr marL="0" indent="0">
              <a:buNone/>
            </a:pPr>
            <a:r>
              <a:rPr lang="en-US" sz="2000" b="1" dirty="0"/>
              <a:t>Net Assets (Net Worth):</a:t>
            </a:r>
            <a:r>
              <a:rPr lang="en-US" sz="2000" dirty="0"/>
              <a:t> The difference between assets and liabilities</a:t>
            </a:r>
          </a:p>
          <a:p>
            <a:pPr marL="0" indent="0">
              <a:buNone/>
            </a:pPr>
            <a:endParaRPr lang="en-US" sz="1800" dirty="0"/>
          </a:p>
          <a:p>
            <a:pPr marL="0" indent="0">
              <a:buNone/>
            </a:pPr>
            <a:r>
              <a:rPr lang="en-US" sz="1600" dirty="0"/>
              <a:t>		RC of California</a:t>
            </a:r>
          </a:p>
          <a:p>
            <a:pPr marL="0" indent="0">
              <a:buNone/>
            </a:pPr>
            <a:r>
              <a:rPr lang="en-US" sz="1600" dirty="0"/>
              <a:t>		July 1, 2024</a:t>
            </a:r>
          </a:p>
          <a:p>
            <a:pPr marL="0" indent="0">
              <a:buNone/>
            </a:pPr>
            <a:r>
              <a:rPr lang="en-US" sz="1600" dirty="0"/>
              <a:t>		Assets:</a:t>
            </a:r>
          </a:p>
          <a:p>
            <a:pPr marL="0" indent="0">
              <a:buNone/>
            </a:pPr>
            <a:r>
              <a:rPr lang="en-US" sz="1600" dirty="0"/>
              <a:t>			Cash       		$20,000</a:t>
            </a:r>
          </a:p>
          <a:p>
            <a:pPr marL="0" indent="0">
              <a:buNone/>
            </a:pPr>
            <a:r>
              <a:rPr lang="en-US" sz="1600" dirty="0"/>
              <a:t>			Equipment	</a:t>
            </a:r>
            <a:r>
              <a:rPr lang="en-US" sz="1600" u="sng" dirty="0"/>
              <a:t>$ 5,000</a:t>
            </a:r>
          </a:p>
          <a:p>
            <a:pPr marL="0" indent="0">
              <a:buNone/>
            </a:pPr>
            <a:r>
              <a:rPr lang="en-US" sz="1600" dirty="0"/>
              <a:t>		Total Assets				$25,000	  +</a:t>
            </a:r>
          </a:p>
          <a:p>
            <a:pPr marL="0" indent="0">
              <a:buNone/>
            </a:pPr>
            <a:endParaRPr lang="en-US" sz="1600" dirty="0"/>
          </a:p>
          <a:p>
            <a:pPr marL="0" indent="0">
              <a:buNone/>
            </a:pPr>
            <a:r>
              <a:rPr lang="en-US" sz="1600" dirty="0"/>
              <a:t>		Liabilities</a:t>
            </a:r>
          </a:p>
          <a:p>
            <a:pPr marL="0" indent="0">
              <a:buNone/>
            </a:pPr>
            <a:r>
              <a:rPr lang="en-US" sz="1600" dirty="0"/>
              <a:t>			Unpaid Bills	</a:t>
            </a:r>
            <a:r>
              <a:rPr lang="en-US" sz="1600" u="sng" dirty="0"/>
              <a:t>$  3,000</a:t>
            </a:r>
          </a:p>
          <a:p>
            <a:pPr marL="0" indent="0">
              <a:buNone/>
            </a:pPr>
            <a:r>
              <a:rPr lang="en-US" sz="1600" dirty="0"/>
              <a:t>		Total Liabilities			</a:t>
            </a:r>
            <a:r>
              <a:rPr lang="en-US" sz="1600" u="sng" dirty="0"/>
              <a:t>$  3,000     </a:t>
            </a:r>
            <a:r>
              <a:rPr lang="en-US" sz="1600" dirty="0"/>
              <a:t>-</a:t>
            </a:r>
          </a:p>
          <a:p>
            <a:pPr marL="0" indent="0">
              <a:buNone/>
            </a:pPr>
            <a:endParaRPr lang="en-US" sz="1600" dirty="0"/>
          </a:p>
          <a:p>
            <a:pPr marL="0" indent="0">
              <a:buNone/>
            </a:pPr>
            <a:r>
              <a:rPr lang="en-US" sz="1600" dirty="0"/>
              <a:t>		Net Assets				$22,000     =</a:t>
            </a:r>
          </a:p>
        </p:txBody>
      </p:sp>
    </p:spTree>
    <p:extLst>
      <p:ext uri="{BB962C8B-B14F-4D97-AF65-F5344CB8AC3E}">
        <p14:creationId xmlns:p14="http://schemas.microsoft.com/office/powerpoint/2010/main" val="178278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C6F0-6CAE-5286-BD75-6535B9377ACB}"/>
              </a:ext>
            </a:extLst>
          </p:cNvPr>
          <p:cNvSpPr>
            <a:spLocks noGrp="1"/>
          </p:cNvSpPr>
          <p:nvPr>
            <p:ph type="title"/>
          </p:nvPr>
        </p:nvSpPr>
        <p:spPr/>
        <p:txBody>
          <a:bodyPr/>
          <a:lstStyle/>
          <a:p>
            <a:r>
              <a:rPr lang="en-US" sz="3600" dirty="0"/>
              <a:t>Income Statement</a:t>
            </a:r>
          </a:p>
        </p:txBody>
      </p:sp>
      <p:sp>
        <p:nvSpPr>
          <p:cNvPr id="3" name="Content Placeholder 2">
            <a:extLst>
              <a:ext uri="{FF2B5EF4-FFF2-40B4-BE49-F238E27FC236}">
                <a16:creationId xmlns:a16="http://schemas.microsoft.com/office/drawing/2014/main" id="{8D7CC8B9-D188-6EC1-1AEF-928FF9351478}"/>
              </a:ext>
            </a:extLst>
          </p:cNvPr>
          <p:cNvSpPr>
            <a:spLocks noGrp="1"/>
          </p:cNvSpPr>
          <p:nvPr>
            <p:ph idx="1"/>
          </p:nvPr>
        </p:nvSpPr>
        <p:spPr/>
        <p:txBody>
          <a:bodyPr/>
          <a:lstStyle/>
          <a:p>
            <a:pPr marL="0" indent="0">
              <a:buNone/>
            </a:pPr>
            <a:r>
              <a:rPr lang="en-US" dirty="0"/>
              <a:t>Tracks how much money is coming in (revenues) and where it's being spent (expenses)</a:t>
            </a:r>
          </a:p>
          <a:p>
            <a:pPr marL="0" indent="0">
              <a:buNone/>
            </a:pPr>
            <a:endParaRPr lang="en-US" dirty="0"/>
          </a:p>
          <a:p>
            <a:pPr marL="0" indent="0">
              <a:buNone/>
            </a:pPr>
            <a:r>
              <a:rPr lang="en-US" dirty="0"/>
              <a:t>Income  minus  expenses = excess or loss</a:t>
            </a:r>
          </a:p>
          <a:p>
            <a:pPr marL="0" indent="0">
              <a:buNone/>
            </a:pPr>
            <a:endParaRPr lang="en-US" dirty="0"/>
          </a:p>
          <a:p>
            <a:pPr marL="0" indent="0">
              <a:buNone/>
            </a:pPr>
            <a:r>
              <a:rPr lang="en-US" dirty="0"/>
              <a:t>	$ 300 Income</a:t>
            </a:r>
          </a:p>
          <a:p>
            <a:pPr marL="0" indent="0">
              <a:buNone/>
            </a:pPr>
            <a:r>
              <a:rPr lang="en-US" dirty="0"/>
              <a:t>	</a:t>
            </a:r>
            <a:r>
              <a:rPr lang="en-US" u="sng" dirty="0"/>
              <a:t>-$200 Expenses</a:t>
            </a:r>
          </a:p>
          <a:p>
            <a:pPr marL="0" indent="0">
              <a:buNone/>
            </a:pPr>
            <a:r>
              <a:rPr lang="en-US" dirty="0"/>
              <a:t>      $100   Excess (or profit) </a:t>
            </a:r>
            <a:endParaRPr lang="en-US" u="sng" dirty="0"/>
          </a:p>
        </p:txBody>
      </p:sp>
    </p:spTree>
    <p:extLst>
      <p:ext uri="{BB962C8B-B14F-4D97-AF65-F5344CB8AC3E}">
        <p14:creationId xmlns:p14="http://schemas.microsoft.com/office/powerpoint/2010/main" val="279047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22C6-E531-3630-595D-ED01AB0F8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738E0-1F3C-E696-95A2-64445F6B59D3}"/>
              </a:ext>
            </a:extLst>
          </p:cNvPr>
          <p:cNvSpPr>
            <a:spLocks noGrp="1"/>
          </p:cNvSpPr>
          <p:nvPr>
            <p:ph type="title"/>
          </p:nvPr>
        </p:nvSpPr>
        <p:spPr/>
        <p:txBody>
          <a:bodyPr/>
          <a:lstStyle/>
          <a:p>
            <a:r>
              <a:rPr lang="en-US" sz="3600" dirty="0"/>
              <a:t>Income or Revenues</a:t>
            </a:r>
          </a:p>
        </p:txBody>
      </p:sp>
      <p:sp>
        <p:nvSpPr>
          <p:cNvPr id="3" name="Content Placeholder 2">
            <a:extLst>
              <a:ext uri="{FF2B5EF4-FFF2-40B4-BE49-F238E27FC236}">
                <a16:creationId xmlns:a16="http://schemas.microsoft.com/office/drawing/2014/main" id="{76D2CDAE-F3B4-B094-27FD-74AA0D9C2C34}"/>
              </a:ext>
            </a:extLst>
          </p:cNvPr>
          <p:cNvSpPr>
            <a:spLocks noGrp="1"/>
          </p:cNvSpPr>
          <p:nvPr>
            <p:ph idx="1"/>
          </p:nvPr>
        </p:nvSpPr>
        <p:spPr>
          <a:xfrm>
            <a:off x="889950" y="1674124"/>
            <a:ext cx="10972800" cy="4525963"/>
          </a:xfrm>
        </p:spPr>
        <p:txBody>
          <a:bodyPr/>
          <a:lstStyle/>
          <a:p>
            <a:pPr marL="0" indent="0">
              <a:buNone/>
            </a:pPr>
            <a:r>
              <a:rPr lang="en-US" dirty="0"/>
              <a:t>Membership dues</a:t>
            </a:r>
          </a:p>
          <a:p>
            <a:pPr marL="0" indent="0">
              <a:buNone/>
            </a:pPr>
            <a:r>
              <a:rPr lang="en-US" dirty="0"/>
              <a:t>Donations </a:t>
            </a:r>
          </a:p>
          <a:p>
            <a:pPr marL="0" indent="0">
              <a:buNone/>
            </a:pPr>
            <a:r>
              <a:rPr lang="en-US" dirty="0"/>
              <a:t>Fundraising </a:t>
            </a:r>
          </a:p>
          <a:p>
            <a:pPr marL="0" indent="0">
              <a:buNone/>
            </a:pPr>
            <a:r>
              <a:rPr lang="en-US" dirty="0"/>
              <a:t>Grants</a:t>
            </a:r>
          </a:p>
          <a:p>
            <a:pPr marL="0" indent="0">
              <a:buNone/>
            </a:pPr>
            <a:r>
              <a:rPr lang="en-US" dirty="0"/>
              <a:t>Happy Dollars</a:t>
            </a:r>
          </a:p>
          <a:p>
            <a:pPr marL="0" indent="0">
              <a:buNone/>
            </a:pPr>
            <a:endParaRPr lang="en-US" dirty="0"/>
          </a:p>
        </p:txBody>
      </p:sp>
      <p:pic>
        <p:nvPicPr>
          <p:cNvPr id="4" name="Picture 3">
            <a:extLst>
              <a:ext uri="{FF2B5EF4-FFF2-40B4-BE49-F238E27FC236}">
                <a16:creationId xmlns:a16="http://schemas.microsoft.com/office/drawing/2014/main" id="{9544462E-0356-6BED-A1D8-24D4967CD268}"/>
              </a:ext>
            </a:extLst>
          </p:cNvPr>
          <p:cNvPicPr>
            <a:picLocks noChangeAspect="1"/>
          </p:cNvPicPr>
          <p:nvPr/>
        </p:nvPicPr>
        <p:blipFill>
          <a:blip r:embed="rId2"/>
          <a:stretch>
            <a:fillRect/>
          </a:stretch>
        </p:blipFill>
        <p:spPr>
          <a:xfrm>
            <a:off x="7184544" y="3194994"/>
            <a:ext cx="3770034" cy="2264429"/>
          </a:xfrm>
          <a:prstGeom prst="rect">
            <a:avLst/>
          </a:prstGeom>
        </p:spPr>
      </p:pic>
    </p:spTree>
    <p:extLst>
      <p:ext uri="{BB962C8B-B14F-4D97-AF65-F5344CB8AC3E}">
        <p14:creationId xmlns:p14="http://schemas.microsoft.com/office/powerpoint/2010/main" val="316883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652F-96BE-C786-ECAC-8D2738364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8BE3B-3552-289D-68BE-B7B7F73404C5}"/>
              </a:ext>
            </a:extLst>
          </p:cNvPr>
          <p:cNvSpPr>
            <a:spLocks noGrp="1"/>
          </p:cNvSpPr>
          <p:nvPr>
            <p:ph type="title"/>
          </p:nvPr>
        </p:nvSpPr>
        <p:spPr/>
        <p:txBody>
          <a:bodyPr/>
          <a:lstStyle/>
          <a:p>
            <a:r>
              <a:rPr lang="en-US" sz="3600" dirty="0"/>
              <a:t>Expenses</a:t>
            </a:r>
          </a:p>
        </p:txBody>
      </p:sp>
      <p:sp>
        <p:nvSpPr>
          <p:cNvPr id="3" name="Content Placeholder 2">
            <a:extLst>
              <a:ext uri="{FF2B5EF4-FFF2-40B4-BE49-F238E27FC236}">
                <a16:creationId xmlns:a16="http://schemas.microsoft.com/office/drawing/2014/main" id="{39A73560-3CBF-73CD-79A0-646A7E80CCD2}"/>
              </a:ext>
            </a:extLst>
          </p:cNvPr>
          <p:cNvSpPr>
            <a:spLocks noGrp="1"/>
          </p:cNvSpPr>
          <p:nvPr>
            <p:ph idx="1"/>
          </p:nvPr>
        </p:nvSpPr>
        <p:spPr/>
        <p:txBody>
          <a:bodyPr/>
          <a:lstStyle/>
          <a:p>
            <a:pPr marL="0" indent="0">
              <a:buNone/>
            </a:pPr>
            <a:r>
              <a:rPr lang="en-US" sz="1800" dirty="0"/>
              <a:t>Rotary International Dues</a:t>
            </a:r>
          </a:p>
          <a:p>
            <a:pPr marL="0" indent="0">
              <a:buNone/>
            </a:pPr>
            <a:r>
              <a:rPr lang="en-US" sz="1800" dirty="0"/>
              <a:t>District Dues</a:t>
            </a:r>
          </a:p>
          <a:p>
            <a:pPr marL="0" indent="0">
              <a:buNone/>
            </a:pPr>
            <a:r>
              <a:rPr lang="en-US" sz="1800" dirty="0"/>
              <a:t>Program Expenses</a:t>
            </a:r>
          </a:p>
          <a:p>
            <a:pPr marL="0" indent="0">
              <a:buNone/>
            </a:pPr>
            <a:r>
              <a:rPr lang="en-US" sz="1800" dirty="0"/>
              <a:t>Speaker meals, gifts</a:t>
            </a:r>
          </a:p>
          <a:p>
            <a:pPr marL="0" indent="0">
              <a:buNone/>
            </a:pPr>
            <a:r>
              <a:rPr lang="en-US" sz="1800" dirty="0"/>
              <a:t>RYLA</a:t>
            </a:r>
          </a:p>
          <a:p>
            <a:pPr marL="0" indent="0">
              <a:buNone/>
            </a:pPr>
            <a:r>
              <a:rPr lang="en-US" sz="1800" dirty="0"/>
              <a:t>PETS</a:t>
            </a:r>
          </a:p>
          <a:p>
            <a:pPr marL="0" indent="0">
              <a:buNone/>
            </a:pPr>
            <a:r>
              <a:rPr lang="en-US" sz="1800" dirty="0"/>
              <a:t>Learning Events</a:t>
            </a:r>
          </a:p>
          <a:p>
            <a:pPr marL="0" indent="0">
              <a:buNone/>
            </a:pPr>
            <a:r>
              <a:rPr lang="en-US" sz="1800" dirty="0"/>
              <a:t>Fundraising Expenses</a:t>
            </a:r>
          </a:p>
          <a:p>
            <a:pPr marL="0" indent="0">
              <a:buNone/>
            </a:pPr>
            <a:r>
              <a:rPr lang="en-US" sz="1800" dirty="0"/>
              <a:t>Operations</a:t>
            </a:r>
          </a:p>
          <a:p>
            <a:pPr marL="0" indent="0">
              <a:buNone/>
            </a:pPr>
            <a:r>
              <a:rPr lang="en-US" sz="1800" dirty="0"/>
              <a:t>	Website</a:t>
            </a:r>
          </a:p>
          <a:p>
            <a:pPr marL="0" indent="0">
              <a:buNone/>
            </a:pPr>
            <a:r>
              <a:rPr lang="en-US" sz="1800" dirty="0"/>
              <a:t>	Social Media</a:t>
            </a:r>
          </a:p>
          <a:p>
            <a:pPr marL="0" indent="0">
              <a:buNone/>
            </a:pPr>
            <a:r>
              <a:rPr lang="en-US" sz="1800" dirty="0"/>
              <a:t>	Office supplies</a:t>
            </a:r>
          </a:p>
          <a:p>
            <a:pPr marL="0" indent="0">
              <a:buNone/>
            </a:pPr>
            <a:endParaRPr lang="en-US" sz="1800" dirty="0"/>
          </a:p>
          <a:p>
            <a:pPr marL="0" indent="0">
              <a:buNone/>
            </a:pPr>
            <a:r>
              <a:rPr lang="en-US" sz="1800" dirty="0"/>
              <a:t>AND MORE</a:t>
            </a:r>
          </a:p>
          <a:p>
            <a:pPr marL="0" indent="0">
              <a:buNone/>
            </a:pPr>
            <a:r>
              <a:rPr lang="en-US" dirty="0"/>
              <a:t>	</a:t>
            </a:r>
          </a:p>
        </p:txBody>
      </p:sp>
      <p:pic>
        <p:nvPicPr>
          <p:cNvPr id="4" name="Picture 3">
            <a:extLst>
              <a:ext uri="{FF2B5EF4-FFF2-40B4-BE49-F238E27FC236}">
                <a16:creationId xmlns:a16="http://schemas.microsoft.com/office/drawing/2014/main" id="{978457CA-04EB-816A-D739-52E3DDDDD270}"/>
              </a:ext>
            </a:extLst>
          </p:cNvPr>
          <p:cNvPicPr>
            <a:picLocks noChangeAspect="1"/>
          </p:cNvPicPr>
          <p:nvPr/>
        </p:nvPicPr>
        <p:blipFill>
          <a:blip r:embed="rId2"/>
          <a:stretch>
            <a:fillRect/>
          </a:stretch>
        </p:blipFill>
        <p:spPr>
          <a:xfrm>
            <a:off x="7613618" y="2370270"/>
            <a:ext cx="3374894" cy="3374894"/>
          </a:xfrm>
          <a:prstGeom prst="rect">
            <a:avLst/>
          </a:prstGeom>
        </p:spPr>
      </p:pic>
    </p:spTree>
    <p:extLst>
      <p:ext uri="{BB962C8B-B14F-4D97-AF65-F5344CB8AC3E}">
        <p14:creationId xmlns:p14="http://schemas.microsoft.com/office/powerpoint/2010/main" val="177619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2E1C-EB70-4825-5CD1-46B5E9681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3824F-A559-C278-23C9-69A93EA12266}"/>
              </a:ext>
            </a:extLst>
          </p:cNvPr>
          <p:cNvSpPr>
            <a:spLocks noGrp="1"/>
          </p:cNvSpPr>
          <p:nvPr>
            <p:ph type="title"/>
          </p:nvPr>
        </p:nvSpPr>
        <p:spPr/>
        <p:txBody>
          <a:bodyPr/>
          <a:lstStyle/>
          <a:p>
            <a:r>
              <a:rPr lang="en-US" sz="3600" dirty="0"/>
              <a:t>Governance</a:t>
            </a:r>
          </a:p>
        </p:txBody>
      </p:sp>
      <p:sp>
        <p:nvSpPr>
          <p:cNvPr id="3" name="Content Placeholder 2">
            <a:extLst>
              <a:ext uri="{FF2B5EF4-FFF2-40B4-BE49-F238E27FC236}">
                <a16:creationId xmlns:a16="http://schemas.microsoft.com/office/drawing/2014/main" id="{A5BC2191-18A6-7A18-0AD8-767C961CD3BB}"/>
              </a:ext>
            </a:extLst>
          </p:cNvPr>
          <p:cNvSpPr>
            <a:spLocks noGrp="1"/>
          </p:cNvSpPr>
          <p:nvPr>
            <p:ph idx="1"/>
          </p:nvPr>
        </p:nvSpPr>
        <p:spPr/>
        <p:txBody>
          <a:bodyPr/>
          <a:lstStyle/>
          <a:p>
            <a:pPr marL="0" indent="0">
              <a:buNone/>
            </a:pPr>
            <a:r>
              <a:rPr lang="en-US" dirty="0"/>
              <a:t>Recommended Constitution:</a:t>
            </a:r>
          </a:p>
          <a:p>
            <a:pPr marL="0" indent="0">
              <a:buNone/>
            </a:pPr>
            <a:r>
              <a:rPr lang="en-US" dirty="0"/>
              <a:t>Section 2 — Annual Meeting. (a) An annual meeting to elect officers and present a mid-year report, including current year income and expenses, together with a financial report on the previous year, shall be held before 31 December, as provided in the bylaws.</a:t>
            </a:r>
          </a:p>
        </p:txBody>
      </p:sp>
    </p:spTree>
    <p:extLst>
      <p:ext uri="{BB962C8B-B14F-4D97-AF65-F5344CB8AC3E}">
        <p14:creationId xmlns:p14="http://schemas.microsoft.com/office/powerpoint/2010/main" val="227123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D0ABA-53DC-87CA-4006-4EB51F042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F6BED-F697-E6C3-7680-69F331901228}"/>
              </a:ext>
            </a:extLst>
          </p:cNvPr>
          <p:cNvSpPr>
            <a:spLocks noGrp="1"/>
          </p:cNvSpPr>
          <p:nvPr>
            <p:ph type="title"/>
          </p:nvPr>
        </p:nvSpPr>
        <p:spPr/>
        <p:txBody>
          <a:bodyPr/>
          <a:lstStyle/>
          <a:p>
            <a:r>
              <a:rPr lang="en-US" sz="3600" dirty="0"/>
              <a:t>Governance</a:t>
            </a:r>
          </a:p>
        </p:txBody>
      </p:sp>
      <p:sp>
        <p:nvSpPr>
          <p:cNvPr id="3" name="Content Placeholder 2">
            <a:extLst>
              <a:ext uri="{FF2B5EF4-FFF2-40B4-BE49-F238E27FC236}">
                <a16:creationId xmlns:a16="http://schemas.microsoft.com/office/drawing/2014/main" id="{B96621A1-5FBB-3A97-A1FF-52A2D9A642D7}"/>
              </a:ext>
            </a:extLst>
          </p:cNvPr>
          <p:cNvSpPr>
            <a:spLocks noGrp="1"/>
          </p:cNvSpPr>
          <p:nvPr>
            <p:ph idx="1"/>
          </p:nvPr>
        </p:nvSpPr>
        <p:spPr/>
        <p:txBody>
          <a:bodyPr/>
          <a:lstStyle/>
          <a:p>
            <a:pPr marL="0" indent="0">
              <a:buNone/>
            </a:pPr>
            <a:r>
              <a:rPr lang="en-US" dirty="0"/>
              <a:t>Recommended Bylaws:</a:t>
            </a:r>
          </a:p>
          <a:p>
            <a:pPr marL="0" marR="0" fontAlgn="base">
              <a:spcBef>
                <a:spcPts val="0"/>
              </a:spcBef>
              <a:spcAft>
                <a:spcPts val="600"/>
              </a:spcAft>
            </a:pPr>
            <a:r>
              <a:rPr lang="en-US" sz="1800" b="1"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Article 9 Finances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1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Before each fiscal year starts, the board prepares an annual budget of estimated income and expenditures.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2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The treasurer deposits club funds in a financial institution or institutions designated by the board, divided into two accounts: one for club operations and one for service projects.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3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Bills are paid by the treasurer or another authorized officer and </a:t>
            </a:r>
            <a:r>
              <a:rPr lang="en-US" sz="1800" dirty="0">
                <a:solidFill>
                  <a:srgbClr val="000000"/>
                </a:solidFill>
                <a:effectLst/>
                <a:highlight>
                  <a:srgbClr val="FFFF00"/>
                </a:highlight>
                <a:latin typeface="Georgia" panose="02040502050405020303" pitchFamily="18" charset="0"/>
                <a:ea typeface="Cambria" panose="02040503050406030204" pitchFamily="18" charset="0"/>
                <a:cs typeface="Calibri" panose="020F0502020204030204" pitchFamily="34" charset="0"/>
              </a:rPr>
              <a:t>approved by two other officers or directors.</a:t>
            </a:r>
            <a:endParaRPr lang="en-US" sz="1800" dirty="0">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4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A qualified person conducts a thorough annual review of all financial transactions.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5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b="1"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Club members will receive an annual financial statement of the club. A mid-year financial report, with current and previous year income and expenses, is presented at the annual meeting.</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6 </a:t>
            </a:r>
            <a:r>
              <a:rPr lang="en-US" sz="1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1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The fiscal year is from 1 July to 30 June.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7279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4E6815BA-07C6-4FB1-9C33-A5BBEEFC9F08}"/>
              </a:ext>
            </a:extLst>
          </p:cNvPr>
          <p:cNvSpPr>
            <a:spLocks noGrp="1"/>
          </p:cNvSpPr>
          <p:nvPr>
            <p:ph type="title"/>
          </p:nvPr>
        </p:nvSpPr>
        <p:spPr bwMode="auto">
          <a:xfrm>
            <a:off x="948906" y="483081"/>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dirty="0">
                <a:latin typeface="Arial Narrow" panose="020B0606020202030204" pitchFamily="34" charset="0"/>
              </a:rPr>
              <a:t>TREASURER DUTIES</a:t>
            </a:r>
          </a:p>
        </p:txBody>
      </p:sp>
      <p:sp>
        <p:nvSpPr>
          <p:cNvPr id="21507" name="Content Placeholder 2">
            <a:extLst>
              <a:ext uri="{FF2B5EF4-FFF2-40B4-BE49-F238E27FC236}">
                <a16:creationId xmlns:a16="http://schemas.microsoft.com/office/drawing/2014/main" id="{C768360A-95D3-42A6-97E2-7D9EEB1D3E00}"/>
              </a:ext>
            </a:extLst>
          </p:cNvPr>
          <p:cNvSpPr txBox="1">
            <a:spLocks/>
          </p:cNvSpPr>
          <p:nvPr/>
        </p:nvSpPr>
        <p:spPr bwMode="auto">
          <a:xfrm>
            <a:off x="1387929" y="1143000"/>
            <a:ext cx="977264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Manage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Manage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Collect and remit dues and fees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Keep Board informed of the finances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4. Remit payments, may include Rotary Foundation</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Bank statements and reconciliations (5 year retention)</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Grant finances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Reporting: </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Taxes: Federal, State</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Keep Board informed of the finances and budget comparisons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marL="457200" indent="-457200" defTabSz="914400" fontAlgn="base">
              <a:lnSpc>
                <a:spcPct val="80000"/>
              </a:lnSpc>
              <a:spcBef>
                <a:spcPct val="0"/>
              </a:spcBef>
              <a:spcAft>
                <a:spcPct val="0"/>
              </a:spcAft>
              <a:buFontTx/>
              <a:buAutoNum type="arabicPeriod"/>
              <a:defRPr/>
            </a:pPr>
            <a:endParaRPr lang="en-US" altLang="en-US" sz="2000" dirty="0">
              <a:solidFill>
                <a:srgbClr val="000000"/>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32023583"/>
      </p:ext>
    </p:extLst>
  </p:cSld>
  <p:clrMapOvr>
    <a:masterClrMapping/>
  </p:clrMapOvr>
  <p:transition spd="med"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FDFE613-8357-42A9-A9D3-338E0EE107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Financial Controls</a:t>
            </a:r>
          </a:p>
        </p:txBody>
      </p:sp>
      <p:sp>
        <p:nvSpPr>
          <p:cNvPr id="3" name="Content Placeholder 2">
            <a:extLst>
              <a:ext uri="{FF2B5EF4-FFF2-40B4-BE49-F238E27FC236}">
                <a16:creationId xmlns:a16="http://schemas.microsoft.com/office/drawing/2014/main" id="{7B56759A-2D7C-45E8-B489-37D99E369BEC}"/>
              </a:ext>
            </a:extLst>
          </p:cNvPr>
          <p:cNvSpPr>
            <a:spLocks noGrp="1"/>
          </p:cNvSpPr>
          <p:nvPr>
            <p:ph idx="1"/>
          </p:nvPr>
        </p:nvSpPr>
        <p:spPr>
          <a:xfrm>
            <a:off x="948267" y="1028701"/>
            <a:ext cx="9491133" cy="4525963"/>
          </a:xfrm>
        </p:spPr>
        <p:txBody>
          <a:bodyPr/>
          <a:lstStyle/>
          <a:p>
            <a:pPr marL="0" indent="0">
              <a:buNone/>
              <a:defRPr/>
            </a:pPr>
            <a:r>
              <a:rPr lang="en-US" sz="2400" dirty="0">
                <a:solidFill>
                  <a:schemeClr val="tx2"/>
                </a:solidFill>
              </a:rPr>
              <a:t>Financial controls are highly suggested to help ensure that funds are managed properly and preclude misuse.</a:t>
            </a:r>
          </a:p>
          <a:p>
            <a:pPr marL="0" indent="0">
              <a:buNone/>
              <a:defRPr/>
            </a:pPr>
            <a:endParaRPr lang="en-US" sz="2400" dirty="0">
              <a:solidFill>
                <a:schemeClr val="tx2"/>
              </a:solidFill>
            </a:endParaRPr>
          </a:p>
          <a:p>
            <a:pPr marL="457200" indent="-457200">
              <a:buFont typeface="Arial" panose="020B0604020202020204" pitchFamily="34" charset="0"/>
              <a:buAutoNum type="arabicPeriod"/>
              <a:defRPr/>
            </a:pPr>
            <a:r>
              <a:rPr lang="en-US" sz="2400" dirty="0">
                <a:solidFill>
                  <a:schemeClr val="tx2"/>
                </a:solidFill>
              </a:rPr>
              <a:t>Require more than 1 signature on checks or have a disbursement authorization form approved by an officer for payment</a:t>
            </a:r>
          </a:p>
          <a:p>
            <a:pPr marL="457200" indent="-457200">
              <a:buFont typeface="Arial" panose="020B0604020202020204" pitchFamily="34" charset="0"/>
              <a:buAutoNum type="arabicPeriod"/>
              <a:defRPr/>
            </a:pPr>
            <a:r>
              <a:rPr lang="en-US" sz="2400" dirty="0">
                <a:solidFill>
                  <a:schemeClr val="tx2"/>
                </a:solidFill>
              </a:rPr>
              <a:t>Review bank statements before giving them to the treasurer</a:t>
            </a:r>
          </a:p>
          <a:p>
            <a:pPr marL="457200" indent="-457200">
              <a:buFont typeface="Arial" panose="020B0604020202020204" pitchFamily="34" charset="0"/>
              <a:buAutoNum type="arabicPeriod"/>
              <a:defRPr/>
            </a:pPr>
            <a:r>
              <a:rPr lang="en-US" sz="2400" dirty="0">
                <a:solidFill>
                  <a:schemeClr val="tx2"/>
                </a:solidFill>
              </a:rPr>
              <a:t>Reconcile bank statements monthly</a:t>
            </a:r>
          </a:p>
          <a:p>
            <a:pPr marL="457200" indent="-457200">
              <a:buFont typeface="Arial" panose="020B0604020202020204" pitchFamily="34" charset="0"/>
              <a:buAutoNum type="arabicPeriod"/>
              <a:defRPr/>
            </a:pPr>
            <a:r>
              <a:rPr lang="en-US" sz="2400" dirty="0">
                <a:solidFill>
                  <a:schemeClr val="tx2"/>
                </a:solidFill>
              </a:rPr>
              <a:t>Update signature cards at the bank for new officers </a:t>
            </a:r>
          </a:p>
          <a:p>
            <a:pPr marL="457200" indent="-457200">
              <a:buFont typeface="Arial" panose="020B0604020202020204" pitchFamily="34" charset="0"/>
              <a:buAutoNum type="arabicPeriod"/>
              <a:defRPr/>
            </a:pPr>
            <a:r>
              <a:rPr lang="en-US" sz="2400" dirty="0">
                <a:solidFill>
                  <a:schemeClr val="tx2"/>
                </a:solidFill>
              </a:rPr>
              <a:t>Reconcile accounting records in a timely fashion</a:t>
            </a:r>
          </a:p>
          <a:p>
            <a:pPr marL="457200" indent="-457200">
              <a:buFont typeface="Arial" panose="020B0604020202020204" pitchFamily="34" charset="0"/>
              <a:buAutoNum type="arabicPeriod"/>
              <a:defRPr/>
            </a:pPr>
            <a:r>
              <a:rPr lang="en-US" sz="2400" dirty="0">
                <a:solidFill>
                  <a:schemeClr val="tx2"/>
                </a:solidFill>
              </a:rPr>
              <a:t>Submit tax forms in a timely fashion</a:t>
            </a:r>
          </a:p>
          <a:p>
            <a:pPr marL="457200" indent="-457200">
              <a:buFont typeface="Arial" panose="020B0604020202020204" pitchFamily="34" charset="0"/>
              <a:buAutoNum type="arabicPeriod"/>
              <a:defRPr/>
            </a:pPr>
            <a:endParaRPr lang="en-US" sz="2000" b="1" dirty="0"/>
          </a:p>
          <a:p>
            <a:pPr marL="457200" indent="-457200">
              <a:buFont typeface="Arial" panose="020B0604020202020204" pitchFamily="34" charset="0"/>
              <a:buAutoNum type="arabicPeriod"/>
              <a:defRPr/>
            </a:pPr>
            <a:endParaRPr lang="en-US" sz="2000" b="1" dirty="0"/>
          </a:p>
        </p:txBody>
      </p:sp>
    </p:spTree>
    <p:extLst>
      <p:ext uri="{BB962C8B-B14F-4D97-AF65-F5344CB8AC3E}">
        <p14:creationId xmlns:p14="http://schemas.microsoft.com/office/powerpoint/2010/main" val="350172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E2784-46BD-39E6-2BE0-D5EE6B18A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CA9DE-AF51-C588-A581-6A388DB2AF23}"/>
              </a:ext>
            </a:extLst>
          </p:cNvPr>
          <p:cNvSpPr>
            <a:spLocks noGrp="1"/>
          </p:cNvSpPr>
          <p:nvPr>
            <p:ph type="title"/>
          </p:nvPr>
        </p:nvSpPr>
        <p:spPr/>
        <p:txBody>
          <a:bodyPr/>
          <a:lstStyle/>
          <a:p>
            <a:r>
              <a:rPr lang="en-US" sz="3200" dirty="0"/>
              <a:t>Club Meetings</a:t>
            </a:r>
          </a:p>
        </p:txBody>
      </p:sp>
      <p:sp>
        <p:nvSpPr>
          <p:cNvPr id="3" name="Content Placeholder 2">
            <a:extLst>
              <a:ext uri="{FF2B5EF4-FFF2-40B4-BE49-F238E27FC236}">
                <a16:creationId xmlns:a16="http://schemas.microsoft.com/office/drawing/2014/main" id="{F4DF5A29-0BE7-B278-7ABF-39025654E53B}"/>
              </a:ext>
            </a:extLst>
          </p:cNvPr>
          <p:cNvSpPr>
            <a:spLocks noGrp="1"/>
          </p:cNvSpPr>
          <p:nvPr>
            <p:ph idx="1"/>
          </p:nvPr>
        </p:nvSpPr>
        <p:spPr/>
        <p:txBody>
          <a:bodyPr/>
          <a:lstStyle/>
          <a:p>
            <a:pPr marL="0" indent="0">
              <a:buNone/>
            </a:pPr>
            <a:r>
              <a:rPr lang="en-US" sz="3200" dirty="0">
                <a:effectLst/>
                <a:latin typeface="Georgia" panose="02040502050405020303" pitchFamily="18" charset="0"/>
                <a:ea typeface="SimSun" panose="02010600030101010101" pitchFamily="2" charset="-122"/>
                <a:cs typeface="Times New Roman" panose="02020603050405020304" pitchFamily="18" charset="0"/>
              </a:rPr>
              <a:t>Rotary International requires clubs to meet at least twice monthly. Be sure to update your club website with changes to your meeting schedule. </a:t>
            </a:r>
          </a:p>
          <a:p>
            <a:pPr marL="0" indent="0">
              <a:buNone/>
            </a:pPr>
            <a:endParaRPr lang="en-US" sz="3200" dirty="0">
              <a:effectLst/>
              <a:latin typeface="Georgia" panose="02040502050405020303" pitchFamily="18" charset="0"/>
              <a:ea typeface="SimSun" panose="02010600030101010101" pitchFamily="2" charset="-122"/>
              <a:cs typeface="Times New Roman" panose="02020603050405020304" pitchFamily="18" charset="0"/>
            </a:endParaRPr>
          </a:p>
          <a:p>
            <a:pPr marL="0" indent="0">
              <a:buNone/>
            </a:pPr>
            <a:r>
              <a:rPr lang="en-US" sz="3200" dirty="0">
                <a:latin typeface="Georgia" panose="02040502050405020303" pitchFamily="18" charset="0"/>
                <a:ea typeface="SimSun" panose="02010600030101010101" pitchFamily="2" charset="-122"/>
                <a:cs typeface="Times New Roman" panose="02020603050405020304" pitchFamily="18" charset="0"/>
              </a:rPr>
              <a:t>C</a:t>
            </a:r>
            <a:r>
              <a:rPr lang="en-US" sz="3200" dirty="0">
                <a:effectLst/>
                <a:latin typeface="Georgia" panose="02040502050405020303" pitchFamily="18" charset="0"/>
                <a:ea typeface="SimSun" panose="02010600030101010101" pitchFamily="2" charset="-122"/>
                <a:cs typeface="Times New Roman" panose="02020603050405020304" pitchFamily="18" charset="0"/>
              </a:rPr>
              <a:t>onsider changing your meeting format or frequency or relaxing attendance requirements. Document any change in meeting format, frequency, or attendance in your club’s bylaws. </a:t>
            </a:r>
          </a:p>
          <a:p>
            <a:endParaRPr lang="en-US" dirty="0"/>
          </a:p>
        </p:txBody>
      </p:sp>
    </p:spTree>
    <p:extLst>
      <p:ext uri="{BB962C8B-B14F-4D97-AF65-F5344CB8AC3E}">
        <p14:creationId xmlns:p14="http://schemas.microsoft.com/office/powerpoint/2010/main" val="126929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4AA5-AE63-1FE6-3B25-8D4B3ABB0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1AD62-254B-FC6D-6016-B30BB75EB43F}"/>
              </a:ext>
            </a:extLst>
          </p:cNvPr>
          <p:cNvSpPr>
            <a:spLocks noGrp="1"/>
          </p:cNvSpPr>
          <p:nvPr>
            <p:ph type="title"/>
          </p:nvPr>
        </p:nvSpPr>
        <p:spPr/>
        <p:txBody>
          <a:bodyPr/>
          <a:lstStyle/>
          <a:p>
            <a:r>
              <a:rPr lang="en-US" sz="3200" dirty="0"/>
              <a:t>Common Mistakes to Avoid</a:t>
            </a:r>
            <a:endParaRPr lang="en-US" sz="3600" dirty="0"/>
          </a:p>
        </p:txBody>
      </p:sp>
      <p:sp>
        <p:nvSpPr>
          <p:cNvPr id="4" name="Rectangle 1">
            <a:extLst>
              <a:ext uri="{FF2B5EF4-FFF2-40B4-BE49-F238E27FC236}">
                <a16:creationId xmlns:a16="http://schemas.microsoft.com/office/drawing/2014/main" id="{354A426D-90AF-AEF6-6B69-536387411173}"/>
              </a:ext>
            </a:extLst>
          </p:cNvPr>
          <p:cNvSpPr>
            <a:spLocks noGrp="1" noChangeArrowheads="1"/>
          </p:cNvSpPr>
          <p:nvPr>
            <p:ph idx="1"/>
          </p:nvPr>
        </p:nvSpPr>
        <p:spPr bwMode="auto">
          <a:xfrm>
            <a:off x="1127185" y="1590789"/>
            <a:ext cx="746550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2"/>
                </a:solidFill>
                <a:effectLst/>
                <a:latin typeface="Arial" panose="020B0604020202020204" pitchFamily="34" charset="0"/>
              </a:rPr>
              <a:t>Failing to track restricted vs. unrestricted funds.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2"/>
                </a:solidFill>
                <a:effectLst/>
                <a:latin typeface="Arial" panose="020B0604020202020204" pitchFamily="34" charset="0"/>
              </a:rPr>
              <a:t>Ignoring cash flow issues.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2"/>
                </a:solidFill>
                <a:effectLst/>
                <a:latin typeface="Arial" panose="020B0604020202020204" pitchFamily="34" charset="0"/>
              </a:rPr>
              <a:t>Under-estimating fundraising or administrative costs.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2"/>
                </a:solidFill>
                <a:effectLst/>
                <a:latin typeface="Arial" panose="020B0604020202020204" pitchFamily="34" charset="0"/>
              </a:rPr>
              <a:t>Not reviewing statements regularly with the board. </a:t>
            </a:r>
          </a:p>
        </p:txBody>
      </p:sp>
    </p:spTree>
    <p:extLst>
      <p:ext uri="{BB962C8B-B14F-4D97-AF65-F5344CB8AC3E}">
        <p14:creationId xmlns:p14="http://schemas.microsoft.com/office/powerpoint/2010/main" val="248830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EF58047-7792-45DB-9A10-00178EC30DB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Annual Requirements</a:t>
            </a:r>
          </a:p>
        </p:txBody>
      </p:sp>
      <p:sp>
        <p:nvSpPr>
          <p:cNvPr id="39939" name="Content Placeholder 2">
            <a:extLst>
              <a:ext uri="{FF2B5EF4-FFF2-40B4-BE49-F238E27FC236}">
                <a16:creationId xmlns:a16="http://schemas.microsoft.com/office/drawing/2014/main" id="{199DF64A-7E7A-4F1B-83B9-222C183C157A}"/>
              </a:ext>
            </a:extLst>
          </p:cNvPr>
          <p:cNvSpPr>
            <a:spLocks noGrp="1"/>
          </p:cNvSpPr>
          <p:nvPr>
            <p:ph idx="1"/>
          </p:nvPr>
        </p:nvSpPr>
        <p:spPr bwMode="auto">
          <a:xfrm>
            <a:off x="508000" y="1085806"/>
            <a:ext cx="11232627"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None/>
              <a:defRPr/>
            </a:pPr>
            <a:r>
              <a:rPr lang="en-US" altLang="en-US" sz="2800" dirty="0">
                <a:solidFill>
                  <a:schemeClr val="tx2">
                    <a:lumMod val="50000"/>
                  </a:schemeClr>
                </a:solidFill>
              </a:rPr>
              <a:t>Budget – approved by Board (ideally before 7/1)</a:t>
            </a:r>
          </a:p>
          <a:p>
            <a:pPr>
              <a:lnSpc>
                <a:spcPct val="90000"/>
              </a:lnSpc>
              <a:buNone/>
              <a:defRPr/>
            </a:pPr>
            <a:r>
              <a:rPr lang="en-US" altLang="en-US" sz="2800" dirty="0">
                <a:solidFill>
                  <a:schemeClr val="tx2">
                    <a:lumMod val="50000"/>
                  </a:schemeClr>
                </a:solidFill>
              </a:rPr>
              <a:t>IRS 990 – due by 11/15 (</a:t>
            </a:r>
            <a:r>
              <a:rPr lang="en-US" altLang="en-US" sz="2800" dirty="0">
                <a:solidFill>
                  <a:schemeClr val="tx2">
                    <a:lumMod val="50000"/>
                  </a:schemeClr>
                </a:solidFill>
                <a:highlight>
                  <a:srgbClr val="FFFF00"/>
                </a:highlight>
              </a:rPr>
              <a:t>Mandatory</a:t>
            </a:r>
            <a:r>
              <a:rPr lang="en-US" altLang="en-US" sz="2800" dirty="0">
                <a:solidFill>
                  <a:schemeClr val="tx2">
                    <a:lumMod val="50000"/>
                  </a:schemeClr>
                </a:solidFill>
              </a:rPr>
              <a:t>. Due 15</a:t>
            </a:r>
            <a:r>
              <a:rPr lang="en-US" altLang="en-US" sz="2800" baseline="30000" dirty="0">
                <a:solidFill>
                  <a:schemeClr val="tx2">
                    <a:lumMod val="50000"/>
                  </a:schemeClr>
                </a:solidFill>
              </a:rPr>
              <a:t>th</a:t>
            </a:r>
            <a:r>
              <a:rPr lang="en-US" altLang="en-US" sz="2800" dirty="0">
                <a:solidFill>
                  <a:schemeClr val="tx2">
                    <a:lumMod val="50000"/>
                  </a:schemeClr>
                </a:solidFill>
              </a:rPr>
              <a:t> day of the 5</a:t>
            </a:r>
            <a:r>
              <a:rPr lang="en-US" altLang="en-US" sz="2800" baseline="30000" dirty="0">
                <a:solidFill>
                  <a:schemeClr val="tx2">
                    <a:lumMod val="50000"/>
                  </a:schemeClr>
                </a:solidFill>
              </a:rPr>
              <a:t>th</a:t>
            </a:r>
            <a:r>
              <a:rPr lang="en-US" altLang="en-US" sz="2800" dirty="0">
                <a:solidFill>
                  <a:schemeClr val="tx2">
                    <a:lumMod val="50000"/>
                  </a:schemeClr>
                </a:solidFill>
              </a:rPr>
              <a:t> month after June 30)</a:t>
            </a:r>
          </a:p>
          <a:p>
            <a:pPr marL="800100" lvl="1" indent="-342900" fontAlgn="base">
              <a:buFont typeface="Arial" panose="020B0604020202020204" pitchFamily="34" charset="0"/>
              <a:buChar char="•"/>
            </a:pPr>
            <a:r>
              <a:rPr lang="en-US" sz="2800" b="0" i="0" dirty="0">
                <a:solidFill>
                  <a:srgbClr val="000000"/>
                </a:solidFill>
                <a:effectLst/>
                <a:latin typeface="Calibri" panose="020F0502020204030204" pitchFamily="34" charset="0"/>
              </a:rPr>
              <a:t>Which version of the form to use? </a:t>
            </a:r>
          </a:p>
          <a:p>
            <a:pPr marL="400050" lvl="1" indent="0">
              <a:buNone/>
            </a:pPr>
            <a:r>
              <a:rPr lang="en-US" sz="2000" dirty="0">
                <a:solidFill>
                  <a:srgbClr val="000000"/>
                </a:solidFill>
                <a:latin typeface="Calibri" panose="020F0502020204030204" pitchFamily="34" charset="0"/>
              </a:rPr>
              <a:t>A. </a:t>
            </a:r>
            <a:r>
              <a:rPr lang="en-US" sz="2000" b="0" i="0" dirty="0">
                <a:solidFill>
                  <a:srgbClr val="000000"/>
                </a:solidFill>
                <a:effectLst/>
                <a:latin typeface="Calibri" panose="020F0502020204030204" pitchFamily="34" charset="0"/>
              </a:rPr>
              <a:t>Form 990 – N (e-Postcard) – Use if gross receipts normally &lt; $50,000.  </a:t>
            </a:r>
          </a:p>
          <a:p>
            <a:pPr marL="1714500" lvl="3" indent="-342900" fontAlgn="base">
              <a:buFont typeface="Arial" panose="020B0604020202020204" pitchFamily="34" charset="0"/>
              <a:buChar char="•"/>
            </a:pPr>
            <a:r>
              <a:rPr lang="en-US" sz="2000" b="0" i="0" dirty="0">
                <a:solidFill>
                  <a:srgbClr val="000000"/>
                </a:solidFill>
                <a:effectLst/>
                <a:latin typeface="Calibri" panose="020F0502020204030204" pitchFamily="34" charset="0"/>
              </a:rPr>
              <a:t>Create account, file electronically.  No penalty for late filing.  </a:t>
            </a:r>
          </a:p>
          <a:p>
            <a:pPr marL="0" indent="0" algn="l" rtl="0" fontAlgn="base">
              <a:buNone/>
            </a:pPr>
            <a:r>
              <a:rPr lang="en-US" sz="2000" dirty="0">
                <a:solidFill>
                  <a:srgbClr val="000000"/>
                </a:solidFill>
                <a:latin typeface="Calibri" panose="020F0502020204030204" pitchFamily="34" charset="0"/>
              </a:rPr>
              <a:t>	</a:t>
            </a:r>
            <a:r>
              <a:rPr lang="en-US" sz="2000" dirty="0">
                <a:solidFill>
                  <a:srgbClr val="000000"/>
                </a:solidFill>
                <a:latin typeface="Segoe UI" panose="020B0502040204020203" pitchFamily="34" charset="0"/>
              </a:rPr>
              <a:t>B. </a:t>
            </a:r>
            <a:r>
              <a:rPr lang="en-US" sz="2000" b="0" i="0" dirty="0">
                <a:solidFill>
                  <a:srgbClr val="000000"/>
                </a:solidFill>
                <a:effectLst/>
                <a:latin typeface="Calibri" panose="020F0502020204030204" pitchFamily="34" charset="0"/>
              </a:rPr>
              <a:t>Form 990EZ </a:t>
            </a:r>
          </a:p>
          <a:p>
            <a:pPr marL="1714500" lvl="3" indent="-342900" fontAlgn="base">
              <a:buFont typeface="Arial" panose="020B0604020202020204" pitchFamily="34" charset="0"/>
              <a:buChar char="•"/>
            </a:pPr>
            <a:r>
              <a:rPr lang="en-US" sz="2000" b="0" i="0" dirty="0">
                <a:solidFill>
                  <a:srgbClr val="000000"/>
                </a:solidFill>
                <a:effectLst/>
                <a:latin typeface="Calibri" panose="020F0502020204030204" pitchFamily="34" charset="0"/>
              </a:rPr>
              <a:t>Use if gross receipts &lt; $200,000 </a:t>
            </a:r>
            <a:r>
              <a:rPr lang="en-US" sz="2000" b="0" i="0" u="sng" dirty="0">
                <a:solidFill>
                  <a:srgbClr val="000000"/>
                </a:solidFill>
                <a:effectLst/>
                <a:latin typeface="Calibri" panose="020F0502020204030204" pitchFamily="34" charset="0"/>
              </a:rPr>
              <a:t>and</a:t>
            </a:r>
            <a:r>
              <a:rPr lang="en-US" sz="2000" b="0" i="0" dirty="0">
                <a:solidFill>
                  <a:srgbClr val="000000"/>
                </a:solidFill>
                <a:effectLst/>
                <a:latin typeface="Calibri" panose="020F0502020204030204" pitchFamily="34" charset="0"/>
              </a:rPr>
              <a:t> total assets &lt; $500,000. </a:t>
            </a:r>
          </a:p>
          <a:p>
            <a:pPr marL="1714500" lvl="3" indent="-342900" fontAlgn="base">
              <a:buFont typeface="Arial" panose="020B0604020202020204" pitchFamily="34" charset="0"/>
              <a:buChar char="•"/>
            </a:pPr>
            <a:r>
              <a:rPr lang="en-US" sz="2000" b="0" i="0" dirty="0">
                <a:solidFill>
                  <a:srgbClr val="000000"/>
                </a:solidFill>
                <a:effectLst/>
                <a:latin typeface="Calibri" panose="020F0502020204030204" pitchFamily="34" charset="0"/>
              </a:rPr>
              <a:t>Four pages and schedules, File electronically </a:t>
            </a:r>
          </a:p>
          <a:p>
            <a:pPr marL="514350" lvl="1" indent="0">
              <a:buNone/>
            </a:pPr>
            <a:r>
              <a:rPr lang="en-US" sz="2000" dirty="0">
                <a:solidFill>
                  <a:srgbClr val="000000"/>
                </a:solidFill>
                <a:latin typeface="Calibri" panose="020F0502020204030204" pitchFamily="34" charset="0"/>
              </a:rPr>
              <a:t>C. </a:t>
            </a:r>
            <a:r>
              <a:rPr lang="en-US" sz="2000" b="0" i="0" dirty="0">
                <a:solidFill>
                  <a:srgbClr val="000000"/>
                </a:solidFill>
                <a:effectLst/>
                <a:latin typeface="Calibri" panose="020F0502020204030204" pitchFamily="34" charset="0"/>
              </a:rPr>
              <a:t>Form 990 </a:t>
            </a:r>
          </a:p>
          <a:p>
            <a:pPr marL="1828800" lvl="3" indent="-457200" fontAlgn="base">
              <a:buFont typeface="Arial" panose="020B0604020202020204" pitchFamily="34" charset="0"/>
              <a:buChar char="•"/>
            </a:pPr>
            <a:r>
              <a:rPr lang="en-US" sz="2000" b="0" i="0" dirty="0">
                <a:solidFill>
                  <a:srgbClr val="000000"/>
                </a:solidFill>
                <a:effectLst/>
                <a:latin typeface="Calibri" panose="020F0502020204030204" pitchFamily="34" charset="0"/>
              </a:rPr>
              <a:t>Use if gross receipts &gt; $200,000 </a:t>
            </a:r>
            <a:r>
              <a:rPr lang="en-US" sz="2000" b="0" i="0" u="sng" dirty="0">
                <a:solidFill>
                  <a:srgbClr val="000000"/>
                </a:solidFill>
                <a:effectLst/>
                <a:latin typeface="Calibri" panose="020F0502020204030204" pitchFamily="34" charset="0"/>
              </a:rPr>
              <a:t>or</a:t>
            </a:r>
            <a:r>
              <a:rPr lang="en-US" sz="2000" b="0" i="0" dirty="0">
                <a:solidFill>
                  <a:srgbClr val="000000"/>
                </a:solidFill>
                <a:effectLst/>
                <a:latin typeface="Calibri" panose="020F0502020204030204" pitchFamily="34" charset="0"/>
              </a:rPr>
              <a:t> total assets&gt; $500,000 </a:t>
            </a:r>
          </a:p>
          <a:p>
            <a:pPr marL="1828800" lvl="3" indent="-457200" fontAlgn="base">
              <a:buFont typeface="Arial" panose="020B0604020202020204" pitchFamily="34" charset="0"/>
              <a:buChar char="•"/>
            </a:pPr>
            <a:r>
              <a:rPr lang="en-US" sz="2000" b="0" i="0" dirty="0">
                <a:solidFill>
                  <a:srgbClr val="000000"/>
                </a:solidFill>
                <a:effectLst/>
                <a:latin typeface="Calibri" panose="020F0502020204030204" pitchFamily="34" charset="0"/>
              </a:rPr>
              <a:t>12 pages and schedules,  File electronically </a:t>
            </a:r>
            <a:endParaRPr lang="en-US" sz="2000" b="0" i="0" dirty="0">
              <a:solidFill>
                <a:schemeClr val="bg1"/>
              </a:solidFill>
              <a:effectLst/>
              <a:latin typeface="Calibri" panose="020F0502020204030204" pitchFamily="34" charset="0"/>
            </a:endParaRPr>
          </a:p>
          <a:p>
            <a:pPr marL="0" indent="0">
              <a:lnSpc>
                <a:spcPct val="90000"/>
              </a:lnSpc>
              <a:buNone/>
              <a:defRPr/>
            </a:pPr>
            <a:r>
              <a:rPr lang="en-US" altLang="en-US" sz="2000" dirty="0">
                <a:solidFill>
                  <a:schemeClr val="tx2">
                    <a:lumMod val="50000"/>
                  </a:schemeClr>
                </a:solidFill>
              </a:rPr>
              <a:t>Other requirements from State?</a:t>
            </a:r>
          </a:p>
          <a:p>
            <a:pPr>
              <a:lnSpc>
                <a:spcPct val="80000"/>
              </a:lnSpc>
              <a:buFont typeface="Arial" panose="020B0604020202020204" pitchFamily="34" charset="0"/>
              <a:buNone/>
              <a:defRPr/>
            </a:pPr>
            <a:endParaRPr lang="en-US" altLang="en-US" dirty="0">
              <a:solidFill>
                <a:schemeClr val="tx2"/>
              </a:solidFill>
              <a:latin typeface="Georgia" panose="02040502050405020303" pitchFamily="18" charset="0"/>
            </a:endParaRPr>
          </a:p>
        </p:txBody>
      </p:sp>
    </p:spTree>
    <p:extLst>
      <p:ext uri="{BB962C8B-B14F-4D97-AF65-F5344CB8AC3E}">
        <p14:creationId xmlns:p14="http://schemas.microsoft.com/office/powerpoint/2010/main" val="22634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B44E8-CE08-2514-9CC8-5EE51002FD7E}"/>
              </a:ext>
            </a:extLst>
          </p:cNvPr>
          <p:cNvSpPr>
            <a:spLocks noGrp="1"/>
          </p:cNvSpPr>
          <p:nvPr>
            <p:ph type="title"/>
          </p:nvPr>
        </p:nvSpPr>
        <p:spPr/>
        <p:txBody>
          <a:bodyPr/>
          <a:lstStyle/>
          <a:p>
            <a:r>
              <a:rPr lang="en-US" sz="3200" dirty="0"/>
              <a:t>Penalties</a:t>
            </a:r>
          </a:p>
        </p:txBody>
      </p:sp>
      <p:sp>
        <p:nvSpPr>
          <p:cNvPr id="5" name="Content Placeholder 4">
            <a:extLst>
              <a:ext uri="{FF2B5EF4-FFF2-40B4-BE49-F238E27FC236}">
                <a16:creationId xmlns:a16="http://schemas.microsoft.com/office/drawing/2014/main" id="{20AD2AF5-3537-155D-B2C2-BD78C43104D7}"/>
              </a:ext>
            </a:extLst>
          </p:cNvPr>
          <p:cNvSpPr>
            <a:spLocks noGrp="1"/>
          </p:cNvSpPr>
          <p:nvPr>
            <p:ph idx="1"/>
          </p:nvPr>
        </p:nvSpPr>
        <p:spPr/>
        <p:txBody>
          <a:bodyPr/>
          <a:lstStyle/>
          <a:p>
            <a:pPr algn="l" rtl="0" fontAlgn="base"/>
            <a:r>
              <a:rPr lang="en-US" sz="3200" b="0" i="0" dirty="0">
                <a:solidFill>
                  <a:srgbClr val="000000"/>
                </a:solidFill>
                <a:effectLst/>
                <a:latin typeface="Calibri" panose="020F0502020204030204" pitchFamily="34" charset="0"/>
              </a:rPr>
              <a:t>A. Late filing of Form 990EZ or Form 990 results in penalty of $20/day not to exceed the lesser of $10,500 or 5% of gross receipts for the year.</a:t>
            </a:r>
          </a:p>
          <a:p>
            <a:pPr algn="l" rtl="0" fontAlgn="base"/>
            <a:endParaRPr lang="en-US" sz="3200" b="0" i="0" dirty="0">
              <a:solidFill>
                <a:srgbClr val="000000"/>
              </a:solidFill>
              <a:effectLst/>
              <a:latin typeface="Calibri" panose="020F0502020204030204" pitchFamily="34" charset="0"/>
            </a:endParaRPr>
          </a:p>
          <a:p>
            <a:pPr algn="l" rtl="0" fontAlgn="base"/>
            <a:r>
              <a:rPr lang="en-US" sz="3200" b="0" i="0" dirty="0">
                <a:solidFill>
                  <a:srgbClr val="000000"/>
                </a:solidFill>
                <a:effectLst/>
                <a:latin typeface="Calibri" panose="020F0502020204030204" pitchFamily="34" charset="0"/>
              </a:rPr>
              <a:t>	B. If the appropriate version of Form 990 is not filed for three 	consecutive years, the tax exemption is automatically revoked. </a:t>
            </a:r>
          </a:p>
          <a:p>
            <a:pPr algn="l" rtl="0" fontAlgn="base"/>
            <a:endParaRPr lang="en-US" sz="3200" dirty="0"/>
          </a:p>
          <a:p>
            <a:endParaRPr lang="en-US" dirty="0"/>
          </a:p>
        </p:txBody>
      </p:sp>
    </p:spTree>
    <p:extLst>
      <p:ext uri="{BB962C8B-B14F-4D97-AF65-F5344CB8AC3E}">
        <p14:creationId xmlns:p14="http://schemas.microsoft.com/office/powerpoint/2010/main" val="3811488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84F6847-E83D-4D0B-946C-8C67C2D6FD42}"/>
              </a:ext>
            </a:extLst>
          </p:cNvPr>
          <p:cNvSpPr>
            <a:spLocks noGrp="1"/>
          </p:cNvSpPr>
          <p:nvPr>
            <p:ph type="title" idx="4294967295"/>
          </p:nvPr>
        </p:nvSpPr>
        <p:spPr bwMode="auto">
          <a:xfrm>
            <a:off x="-586597" y="431321"/>
            <a:ext cx="5021263"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Budget Template</a:t>
            </a:r>
          </a:p>
        </p:txBody>
      </p:sp>
      <p:sp>
        <p:nvSpPr>
          <p:cNvPr id="12" name="TextBox 11">
            <a:extLst>
              <a:ext uri="{FF2B5EF4-FFF2-40B4-BE49-F238E27FC236}">
                <a16:creationId xmlns:a16="http://schemas.microsoft.com/office/drawing/2014/main" id="{1FDBAEC3-8B9B-0035-7925-642368DB8C01}"/>
              </a:ext>
            </a:extLst>
          </p:cNvPr>
          <p:cNvSpPr txBox="1"/>
          <p:nvPr/>
        </p:nvSpPr>
        <p:spPr>
          <a:xfrm>
            <a:off x="2021427" y="6381365"/>
            <a:ext cx="6292970" cy="369332"/>
          </a:xfrm>
          <a:prstGeom prst="rect">
            <a:avLst/>
          </a:prstGeom>
          <a:noFill/>
        </p:spPr>
        <p:txBody>
          <a:bodyPr wrap="square">
            <a:spAutoFit/>
          </a:bodyPr>
          <a:lstStyle/>
          <a:p>
            <a:r>
              <a:rPr lang="en-US" altLang="en-US" sz="1800" dirty="0">
                <a:solidFill>
                  <a:schemeClr val="tx2"/>
                </a:solidFill>
                <a:latin typeface="Arial Narrow" panose="020B0606020202030204" pitchFamily="34" charset="0"/>
              </a:rPr>
              <a:t>(https://my.rotary.org/en/learning-reference/learn-role/treasurer)</a:t>
            </a:r>
            <a:endParaRPr lang="en-US" dirty="0">
              <a:solidFill>
                <a:schemeClr val="tx2"/>
              </a:solidFill>
            </a:endParaRPr>
          </a:p>
        </p:txBody>
      </p:sp>
      <p:graphicFrame>
        <p:nvGraphicFramePr>
          <p:cNvPr id="13" name="Table 12">
            <a:extLst>
              <a:ext uri="{FF2B5EF4-FFF2-40B4-BE49-F238E27FC236}">
                <a16:creationId xmlns:a16="http://schemas.microsoft.com/office/drawing/2014/main" id="{D3779B55-DB7B-EF88-976C-FEA7727CF08D}"/>
              </a:ext>
            </a:extLst>
          </p:cNvPr>
          <p:cNvGraphicFramePr>
            <a:graphicFrameLocks noGrp="1"/>
          </p:cNvGraphicFramePr>
          <p:nvPr>
            <p:extLst>
              <p:ext uri="{D42A27DB-BD31-4B8C-83A1-F6EECF244321}">
                <p14:modId xmlns:p14="http://schemas.microsoft.com/office/powerpoint/2010/main" val="3931813373"/>
              </p:ext>
            </p:extLst>
          </p:nvPr>
        </p:nvGraphicFramePr>
        <p:xfrm>
          <a:off x="4208105" y="153934"/>
          <a:ext cx="7101125" cy="6108831"/>
        </p:xfrm>
        <a:graphic>
          <a:graphicData uri="http://schemas.openxmlformats.org/drawingml/2006/table">
            <a:tbl>
              <a:tblPr/>
              <a:tblGrid>
                <a:gridCol w="1491335">
                  <a:extLst>
                    <a:ext uri="{9D8B030D-6E8A-4147-A177-3AD203B41FA5}">
                      <a16:colId xmlns:a16="http://schemas.microsoft.com/office/drawing/2014/main" val="2214218551"/>
                    </a:ext>
                  </a:extLst>
                </a:gridCol>
                <a:gridCol w="1412324">
                  <a:extLst>
                    <a:ext uri="{9D8B030D-6E8A-4147-A177-3AD203B41FA5}">
                      <a16:colId xmlns:a16="http://schemas.microsoft.com/office/drawing/2014/main" val="3511194386"/>
                    </a:ext>
                  </a:extLst>
                </a:gridCol>
                <a:gridCol w="1244426">
                  <a:extLst>
                    <a:ext uri="{9D8B030D-6E8A-4147-A177-3AD203B41FA5}">
                      <a16:colId xmlns:a16="http://schemas.microsoft.com/office/drawing/2014/main" val="76322425"/>
                    </a:ext>
                  </a:extLst>
                </a:gridCol>
                <a:gridCol w="1491335">
                  <a:extLst>
                    <a:ext uri="{9D8B030D-6E8A-4147-A177-3AD203B41FA5}">
                      <a16:colId xmlns:a16="http://schemas.microsoft.com/office/drawing/2014/main" val="2366920547"/>
                    </a:ext>
                  </a:extLst>
                </a:gridCol>
                <a:gridCol w="1461705">
                  <a:extLst>
                    <a:ext uri="{9D8B030D-6E8A-4147-A177-3AD203B41FA5}">
                      <a16:colId xmlns:a16="http://schemas.microsoft.com/office/drawing/2014/main" val="945501780"/>
                    </a:ext>
                  </a:extLst>
                </a:gridCol>
              </a:tblGrid>
              <a:tr h="324817">
                <a:tc>
                  <a:txBody>
                    <a:bodyPr/>
                    <a:lstStyle/>
                    <a:p>
                      <a:pPr algn="l" fontAlgn="b"/>
                      <a:r>
                        <a:rPr lang="en-US" sz="800" b="1" i="0" u="none" strike="noStrike">
                          <a:solidFill>
                            <a:srgbClr val="000000"/>
                          </a:solidFill>
                          <a:effectLst/>
                          <a:latin typeface="Times New Roman" panose="02020603050405020304" pitchFamily="18" charset="0"/>
                        </a:rPr>
                        <a:t>INCOME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Budgeted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Actual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Amount under/over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Estimated income this year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9459028"/>
                  </a:ext>
                </a:extLst>
              </a:tr>
              <a:tr h="168039">
                <a:tc>
                  <a:txBody>
                    <a:bodyPr/>
                    <a:lstStyle/>
                    <a:p>
                      <a:pPr algn="l" fontAlgn="ctr"/>
                      <a:r>
                        <a:rPr lang="en-US" sz="800" b="1" i="1" u="none" strike="noStrike">
                          <a:solidFill>
                            <a:srgbClr val="000000"/>
                          </a:solidFill>
                          <a:effectLst/>
                          <a:latin typeface="Times New Roman" panose="02020603050405020304" pitchFamily="18" charset="0"/>
                        </a:rPr>
                        <a:t>OPERATIONS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173075"/>
                  </a:ext>
                </a:extLst>
              </a:tr>
              <a:tr h="165520">
                <a:tc>
                  <a:txBody>
                    <a:bodyPr/>
                    <a:lstStyle/>
                    <a:p>
                      <a:pPr algn="l" fontAlgn="ctr"/>
                      <a:r>
                        <a:rPr lang="en-US" sz="800" b="0" i="0" u="none" strike="noStrike">
                          <a:solidFill>
                            <a:srgbClr val="000000"/>
                          </a:solidFill>
                          <a:effectLst/>
                          <a:latin typeface="Times New Roman" panose="02020603050405020304" pitchFamily="18" charset="0"/>
                        </a:rPr>
                        <a:t>Membership dues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851562"/>
                  </a:ext>
                </a:extLst>
              </a:tr>
              <a:tr h="165520">
                <a:tc>
                  <a:txBody>
                    <a:bodyPr/>
                    <a:lstStyle/>
                    <a:p>
                      <a:pPr algn="l" fontAlgn="b"/>
                      <a:r>
                        <a:rPr lang="en-US" sz="800" b="0" i="0" u="none" strike="noStrike">
                          <a:solidFill>
                            <a:srgbClr val="000000"/>
                          </a:solidFill>
                          <a:effectLst/>
                          <a:latin typeface="Times New Roman" panose="02020603050405020304" pitchFamily="18" charset="0"/>
                        </a:rPr>
                        <a:t>Admission fees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694278"/>
                  </a:ext>
                </a:extLst>
              </a:tr>
              <a:tr h="165520">
                <a:tc>
                  <a:txBody>
                    <a:bodyPr/>
                    <a:lstStyle/>
                    <a:p>
                      <a:pPr algn="l" fontAlgn="ctr"/>
                      <a:r>
                        <a:rPr lang="en-US" sz="800" b="0" i="0" u="none" strike="noStrike">
                          <a:solidFill>
                            <a:srgbClr val="000000"/>
                          </a:solidFill>
                          <a:effectLst/>
                          <a:latin typeface="Times New Roman" panose="02020603050405020304" pitchFamily="18" charset="0"/>
                        </a:rPr>
                        <a:t>Income from visitors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553632"/>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 income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655066"/>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442469"/>
                  </a:ext>
                </a:extLst>
              </a:tr>
              <a:tr h="165520">
                <a:tc>
                  <a:txBody>
                    <a:bodyPr/>
                    <a:lstStyle/>
                    <a:p>
                      <a:pPr algn="l" fontAlgn="ctr"/>
                      <a:r>
                        <a:rPr lang="en-US" sz="800" b="0" i="0" u="none" strike="noStrike">
                          <a:solidFill>
                            <a:srgbClr val="000000"/>
                          </a:solidFill>
                          <a:effectLst/>
                          <a:latin typeface="Times New Roman" panose="02020603050405020304" pitchFamily="18"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75154"/>
                  </a:ext>
                </a:extLst>
              </a:tr>
              <a:tr h="168039">
                <a:tc>
                  <a:txBody>
                    <a:bodyPr/>
                    <a:lstStyle/>
                    <a:p>
                      <a:pPr algn="l" fontAlgn="ctr"/>
                      <a:r>
                        <a:rPr lang="en-US" sz="800" b="1" i="1" u="none" strike="noStrike">
                          <a:solidFill>
                            <a:srgbClr val="000000"/>
                          </a:solidFill>
                          <a:effectLst/>
                          <a:latin typeface="Times New Roman" panose="02020603050405020304" pitchFamily="18" charset="0"/>
                        </a:rPr>
                        <a:t>CHARITABLE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95561"/>
                  </a:ext>
                </a:extLst>
              </a:tr>
              <a:tr h="324817">
                <a:tc>
                  <a:txBody>
                    <a:bodyPr/>
                    <a:lstStyle/>
                    <a:p>
                      <a:pPr algn="l" fontAlgn="ctr"/>
                      <a:r>
                        <a:rPr lang="en-US" sz="800" b="0" i="0" u="none" strike="noStrike">
                          <a:solidFill>
                            <a:srgbClr val="000000"/>
                          </a:solidFill>
                          <a:effectLst/>
                          <a:latin typeface="Times New Roman" panose="02020603050405020304" pitchFamily="18" charset="0"/>
                        </a:rPr>
                        <a:t>Donations to club for projects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998461"/>
                  </a:ext>
                </a:extLst>
              </a:tr>
              <a:tr h="165520">
                <a:tc>
                  <a:txBody>
                    <a:bodyPr/>
                    <a:lstStyle/>
                    <a:p>
                      <a:pPr algn="l" fontAlgn="ctr"/>
                      <a:r>
                        <a:rPr lang="en-US" sz="800" b="0" i="0" u="none" strike="noStrike">
                          <a:solidFill>
                            <a:srgbClr val="000000"/>
                          </a:solidFill>
                          <a:effectLst/>
                          <a:latin typeface="Times New Roman" panose="02020603050405020304" pitchFamily="18" charset="0"/>
                        </a:rPr>
                        <a:t>Club fundraisers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80143"/>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 income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214666"/>
                  </a:ext>
                </a:extLst>
              </a:tr>
              <a:tr h="326743">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36548"/>
                  </a:ext>
                </a:extLst>
              </a:tr>
              <a:tr h="165520">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408241"/>
                  </a:ext>
                </a:extLst>
              </a:tr>
              <a:tr h="165520">
                <a:tc>
                  <a:txBody>
                    <a:bodyPr/>
                    <a:lstStyle/>
                    <a:p>
                      <a:pPr algn="l" fontAlgn="b"/>
                      <a:r>
                        <a:rPr lang="en-US" sz="800" b="1" i="0" u="none" strike="noStrike">
                          <a:solidFill>
                            <a:srgbClr val="000000"/>
                          </a:solidFill>
                          <a:effectLst/>
                          <a:latin typeface="Times New Roman" panose="02020603050405020304" pitchFamily="18" charset="0"/>
                        </a:rPr>
                        <a:t>TOTAL INCOME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72897"/>
                  </a:ext>
                </a:extLst>
              </a:tr>
              <a:tr h="165520">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739865"/>
                  </a:ext>
                </a:extLst>
              </a:tr>
              <a:tr h="324817">
                <a:tc>
                  <a:txBody>
                    <a:bodyPr/>
                    <a:lstStyle/>
                    <a:p>
                      <a:pPr algn="l" fontAlgn="b"/>
                      <a:r>
                        <a:rPr lang="en-US" sz="800" b="1" i="0" u="none" strike="noStrike">
                          <a:solidFill>
                            <a:srgbClr val="000000"/>
                          </a:solidFill>
                          <a:effectLst/>
                          <a:latin typeface="Times New Roman" panose="02020603050405020304" pitchFamily="18" charset="0"/>
                        </a:rPr>
                        <a:t>EXPENSES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Budgeted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Actual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Amount under/over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Estimated income this year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4897668"/>
                  </a:ext>
                </a:extLst>
              </a:tr>
              <a:tr h="168039">
                <a:tc>
                  <a:txBody>
                    <a:bodyPr/>
                    <a:lstStyle/>
                    <a:p>
                      <a:pPr algn="l" fontAlgn="ctr"/>
                      <a:r>
                        <a:rPr lang="en-US" sz="800" b="1" i="1" u="none" strike="noStrike">
                          <a:solidFill>
                            <a:srgbClr val="000000"/>
                          </a:solidFill>
                          <a:effectLst/>
                          <a:latin typeface="Times New Roman" panose="02020603050405020304" pitchFamily="18" charset="0"/>
                        </a:rPr>
                        <a:t>OPERATIONS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092581"/>
                  </a:ext>
                </a:extLst>
              </a:tr>
              <a:tr h="165520">
                <a:tc>
                  <a:txBody>
                    <a:bodyPr/>
                    <a:lstStyle/>
                    <a:p>
                      <a:pPr algn="l" fontAlgn="ctr"/>
                      <a:r>
                        <a:rPr lang="en-US" sz="800" b="1" i="0" u="none" strike="noStrike">
                          <a:solidFill>
                            <a:srgbClr val="000000"/>
                          </a:solidFill>
                          <a:effectLst/>
                          <a:latin typeface="Times New Roman" panose="02020603050405020304" pitchFamily="18" charset="0"/>
                        </a:rPr>
                        <a:t>Secretary's 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878489"/>
                  </a:ext>
                </a:extLst>
              </a:tr>
              <a:tr h="165520">
                <a:tc>
                  <a:txBody>
                    <a:bodyPr/>
                    <a:lstStyle/>
                    <a:p>
                      <a:pPr algn="l" fontAlgn="b"/>
                      <a:r>
                        <a:rPr lang="en-US" sz="800" b="0" i="0" u="none" strike="noStrike">
                          <a:solidFill>
                            <a:srgbClr val="000000"/>
                          </a:solidFill>
                          <a:effectLst/>
                          <a:latin typeface="Times New Roman" panose="02020603050405020304" pitchFamily="18" charset="0"/>
                        </a:rPr>
                        <a:t>Badges/engraving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146138"/>
                  </a:ext>
                </a:extLst>
              </a:tr>
              <a:tr h="165520">
                <a:tc>
                  <a:txBody>
                    <a:bodyPr/>
                    <a:lstStyle/>
                    <a:p>
                      <a:pPr algn="l" fontAlgn="b"/>
                      <a:r>
                        <a:rPr lang="en-US" sz="800" b="0" i="0" u="none" strike="noStrike">
                          <a:solidFill>
                            <a:srgbClr val="000000"/>
                          </a:solidFill>
                          <a:effectLst/>
                          <a:latin typeface="Times New Roman" panose="02020603050405020304" pitchFamily="18" charset="0"/>
                        </a:rPr>
                        <a:t>Postage and post box</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390433"/>
                  </a:ext>
                </a:extLst>
              </a:tr>
              <a:tr h="165520">
                <a:tc>
                  <a:txBody>
                    <a:bodyPr/>
                    <a:lstStyle/>
                    <a:p>
                      <a:pPr algn="l" fontAlgn="ctr"/>
                      <a:r>
                        <a:rPr lang="en-US" sz="800" b="0" i="0" u="none" strike="noStrike">
                          <a:solidFill>
                            <a:srgbClr val="000000"/>
                          </a:solidFill>
                          <a:effectLst/>
                          <a:latin typeface="Times New Roman" panose="02020603050405020304" pitchFamily="18" charset="0"/>
                        </a:rPr>
                        <a:t>Printing</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726623"/>
                  </a:ext>
                </a:extLst>
              </a:tr>
              <a:tr h="165520">
                <a:tc>
                  <a:txBody>
                    <a:bodyPr/>
                    <a:lstStyle/>
                    <a:p>
                      <a:pPr algn="l" fontAlgn="ctr"/>
                      <a:r>
                        <a:rPr lang="en-US" sz="800" b="0" i="0" u="none" strike="noStrike">
                          <a:solidFill>
                            <a:srgbClr val="000000"/>
                          </a:solidFill>
                          <a:effectLst/>
                          <a:latin typeface="Times New Roman" panose="02020603050405020304" pitchFamily="18" charset="0"/>
                        </a:rPr>
                        <a:t>Stationary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2519598"/>
                  </a:ext>
                </a:extLst>
              </a:tr>
              <a:tr h="165520">
                <a:tc>
                  <a:txBody>
                    <a:bodyPr/>
                    <a:lstStyle/>
                    <a:p>
                      <a:pPr algn="l" fontAlgn="ctr"/>
                      <a:r>
                        <a:rPr lang="en-US" sz="800" b="0" i="0" u="none" strike="noStrike">
                          <a:solidFill>
                            <a:srgbClr val="000000"/>
                          </a:solidFill>
                          <a:effectLst/>
                          <a:latin typeface="Times New Roman" panose="02020603050405020304" pitchFamily="18" charset="0"/>
                        </a:rPr>
                        <a:t>Phone/fax</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2989067"/>
                  </a:ext>
                </a:extLst>
              </a:tr>
              <a:tr h="165520">
                <a:tc>
                  <a:txBody>
                    <a:bodyPr/>
                    <a:lstStyle/>
                    <a:p>
                      <a:pPr algn="l" fontAlgn="ctr"/>
                      <a:r>
                        <a:rPr lang="en-US" sz="800" b="0" i="0" u="none" strike="noStrike">
                          <a:solidFill>
                            <a:srgbClr val="000000"/>
                          </a:solidFill>
                          <a:effectLst/>
                          <a:latin typeface="Times New Roman" panose="02020603050405020304" pitchFamily="18" charset="0"/>
                        </a:rPr>
                        <a:t>Annual report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212735"/>
                  </a:ext>
                </a:extLst>
              </a:tr>
              <a:tr h="165520">
                <a:tc>
                  <a:txBody>
                    <a:bodyPr/>
                    <a:lstStyle/>
                    <a:p>
                      <a:pPr algn="l" fontAlgn="ctr"/>
                      <a:r>
                        <a:rPr lang="en-US" sz="800" b="0" i="0" u="none" strike="noStrike">
                          <a:solidFill>
                            <a:srgbClr val="000000"/>
                          </a:solidFill>
                          <a:effectLst/>
                          <a:latin typeface="Times New Roman" panose="02020603050405020304" pitchFamily="18" charset="0"/>
                        </a:rPr>
                        <a:t>Web site hosting charges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945535"/>
                  </a:ext>
                </a:extLst>
              </a:tr>
              <a:tr h="165520">
                <a:tc>
                  <a:txBody>
                    <a:bodyPr/>
                    <a:lstStyle/>
                    <a:p>
                      <a:pPr algn="l" fontAlgn="ctr"/>
                      <a:r>
                        <a:rPr lang="en-US" sz="800" b="0" i="0" u="none" strike="noStrike">
                          <a:solidFill>
                            <a:srgbClr val="000000"/>
                          </a:solidFill>
                          <a:effectLst/>
                          <a:latin typeface="Times New Roman" panose="02020603050405020304" pitchFamily="18" charset="0"/>
                        </a:rPr>
                        <a:t>Rent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618569"/>
                  </a:ext>
                </a:extLst>
              </a:tr>
              <a:tr h="165520">
                <a:tc>
                  <a:txBody>
                    <a:bodyPr/>
                    <a:lstStyle/>
                    <a:p>
                      <a:pPr algn="l" fontAlgn="ctr"/>
                      <a:r>
                        <a:rPr lang="en-US" sz="800" b="0" i="0" u="none" strike="noStrike">
                          <a:solidFill>
                            <a:srgbClr val="000000"/>
                          </a:solidFill>
                          <a:effectLst/>
                          <a:latin typeface="Times New Roman" panose="02020603050405020304" pitchFamily="18" charset="0"/>
                        </a:rPr>
                        <a:t>Miscellaneous supplies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586308"/>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705606"/>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860711"/>
                  </a:ext>
                </a:extLst>
              </a:tr>
              <a:tr h="165520">
                <a:tc>
                  <a:txBody>
                    <a:bodyPr/>
                    <a:lstStyle/>
                    <a:p>
                      <a:pPr algn="l" fontAlgn="ctr"/>
                      <a:r>
                        <a:rPr lang="en-US" sz="800" b="0" i="0" u="none" strike="noStrike">
                          <a:solidFill>
                            <a:srgbClr val="000000"/>
                          </a:solidFill>
                          <a:effectLst/>
                          <a:latin typeface="Times New Roman" panose="02020603050405020304" pitchFamily="18"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40810"/>
                  </a:ext>
                </a:extLst>
              </a:tr>
              <a:tr h="165520">
                <a:tc>
                  <a:txBody>
                    <a:bodyPr/>
                    <a:lstStyle/>
                    <a:p>
                      <a:pPr algn="l" fontAlgn="ctr"/>
                      <a:r>
                        <a:rPr lang="en-US" sz="800" b="1" i="0" u="none" strike="noStrike">
                          <a:solidFill>
                            <a:srgbClr val="000000"/>
                          </a:solidFill>
                          <a:effectLst/>
                          <a:latin typeface="Times New Roman" panose="02020603050405020304" pitchFamily="18" charset="0"/>
                        </a:rPr>
                        <a:t>District Dues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835418"/>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dirty="0">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807160"/>
                  </a:ext>
                </a:extLst>
              </a:tr>
            </a:tbl>
          </a:graphicData>
        </a:graphic>
      </p:graphicFrame>
      <p:pic>
        <p:nvPicPr>
          <p:cNvPr id="2" name="Picture 1">
            <a:extLst>
              <a:ext uri="{FF2B5EF4-FFF2-40B4-BE49-F238E27FC236}">
                <a16:creationId xmlns:a16="http://schemas.microsoft.com/office/drawing/2014/main" id="{A987BE3C-DD9F-FE81-B8BD-5A28C45D647A}"/>
              </a:ext>
            </a:extLst>
          </p:cNvPr>
          <p:cNvPicPr>
            <a:picLocks noChangeAspect="1"/>
          </p:cNvPicPr>
          <p:nvPr/>
        </p:nvPicPr>
        <p:blipFill>
          <a:blip r:embed="rId2"/>
          <a:stretch>
            <a:fillRect/>
          </a:stretch>
        </p:blipFill>
        <p:spPr>
          <a:xfrm>
            <a:off x="431446" y="3229466"/>
            <a:ext cx="3179961" cy="1412548"/>
          </a:xfrm>
          <a:prstGeom prst="rect">
            <a:avLst/>
          </a:prstGeom>
        </p:spPr>
      </p:pic>
    </p:spTree>
    <p:extLst>
      <p:ext uri="{BB962C8B-B14F-4D97-AF65-F5344CB8AC3E}">
        <p14:creationId xmlns:p14="http://schemas.microsoft.com/office/powerpoint/2010/main" val="401615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1E95E3-5F09-41AC-ABA6-8D557D26E9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International Dues</a:t>
            </a:r>
          </a:p>
        </p:txBody>
      </p:sp>
      <p:sp>
        <p:nvSpPr>
          <p:cNvPr id="3" name="Content Placeholder 2">
            <a:extLst>
              <a:ext uri="{FF2B5EF4-FFF2-40B4-BE49-F238E27FC236}">
                <a16:creationId xmlns:a16="http://schemas.microsoft.com/office/drawing/2014/main" id="{EE121491-6A35-47D7-B343-53D3321B393C}"/>
              </a:ext>
            </a:extLst>
          </p:cNvPr>
          <p:cNvSpPr>
            <a:spLocks noGrp="1"/>
          </p:cNvSpPr>
          <p:nvPr>
            <p:ph idx="1"/>
          </p:nvPr>
        </p:nvSpPr>
        <p:spPr>
          <a:xfrm>
            <a:off x="1377245" y="1394179"/>
            <a:ext cx="9166577" cy="4525963"/>
          </a:xfrm>
        </p:spPr>
        <p:txBody>
          <a:bodyPr/>
          <a:lstStyle/>
          <a:p>
            <a:pPr marL="0" indent="0">
              <a:buNone/>
              <a:defRPr/>
            </a:pPr>
            <a:r>
              <a:rPr lang="en-US" sz="2400" dirty="0">
                <a:solidFill>
                  <a:schemeClr val="tx2">
                    <a:lumMod val="50000"/>
                  </a:schemeClr>
                </a:solidFill>
              </a:rPr>
              <a:t>RI dues are based on the members count as of 7/1 and 1/1 and cannot be adjusted.  Very important to have the correct roster before those dates. </a:t>
            </a:r>
          </a:p>
          <a:p>
            <a:pPr marL="0" indent="0">
              <a:buNone/>
              <a:defRPr/>
            </a:pPr>
            <a:endParaRPr lang="en-US" sz="2400" dirty="0">
              <a:solidFill>
                <a:schemeClr val="tx2">
                  <a:lumMod val="50000"/>
                </a:schemeClr>
              </a:solidFill>
            </a:endParaRPr>
          </a:p>
          <a:p>
            <a:pPr marL="0" indent="0">
              <a:buNone/>
              <a:defRPr/>
            </a:pPr>
            <a:r>
              <a:rPr lang="en-US" sz="2400" dirty="0">
                <a:solidFill>
                  <a:schemeClr val="tx2">
                    <a:lumMod val="50000"/>
                  </a:schemeClr>
                </a:solidFill>
              </a:rPr>
              <a:t>RI invoices are emailed to Club President, Secretary and Treasurer.  Please ensure that the email addresses are correct.  The invoice can also be found in My Rotary. Payments can be made online with a credit card.</a:t>
            </a:r>
          </a:p>
          <a:p>
            <a:pPr marL="0" indent="0">
              <a:buNone/>
              <a:defRPr/>
            </a:pPr>
            <a:endParaRPr lang="en-US" sz="2800" dirty="0"/>
          </a:p>
        </p:txBody>
      </p:sp>
    </p:spTree>
    <p:extLst>
      <p:ext uri="{BB962C8B-B14F-4D97-AF65-F5344CB8AC3E}">
        <p14:creationId xmlns:p14="http://schemas.microsoft.com/office/powerpoint/2010/main" val="363386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4694D-1ED0-4935-9C25-6DCACB321D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panose="020B0604020202020204" pitchFamily="34" charset="0"/>
                <a:cs typeface="Arial" panose="020B0604020202020204" pitchFamily="34" charset="0"/>
              </a:rPr>
              <a:t>RI Dues – Where Does It Go?</a:t>
            </a:r>
            <a:endParaRPr lang="en-US" altLang="en-US" sz="2800">
              <a:latin typeface="Arial Narrow" panose="020B0606020202030204" pitchFamily="34" charset="0"/>
            </a:endParaRPr>
          </a:p>
        </p:txBody>
      </p:sp>
      <p:sp>
        <p:nvSpPr>
          <p:cNvPr id="3" name="Content Placeholder 2">
            <a:extLst>
              <a:ext uri="{FF2B5EF4-FFF2-40B4-BE49-F238E27FC236}">
                <a16:creationId xmlns:a16="http://schemas.microsoft.com/office/drawing/2014/main" id="{E84ACB62-EE0A-42D6-9BEC-C551DFED9CC2}"/>
              </a:ext>
            </a:extLst>
          </p:cNvPr>
          <p:cNvSpPr>
            <a:spLocks noGrp="1"/>
          </p:cNvSpPr>
          <p:nvPr>
            <p:ph idx="1"/>
          </p:nvPr>
        </p:nvSpPr>
        <p:spPr>
          <a:xfrm>
            <a:off x="1917700" y="1066801"/>
            <a:ext cx="8805718" cy="4525963"/>
          </a:xfrm>
        </p:spPr>
        <p:txBody>
          <a:bodyPr/>
          <a:lstStyle/>
          <a:p>
            <a:pPr>
              <a:defRPr/>
            </a:pPr>
            <a:r>
              <a:rPr lang="en-US" altLang="en-US" sz="2000" dirty="0">
                <a:solidFill>
                  <a:srgbClr val="000000"/>
                </a:solidFill>
              </a:rPr>
              <a:t>Annual RI dues $78.50.  for:</a:t>
            </a:r>
          </a:p>
          <a:p>
            <a:pPr marL="0" indent="0">
              <a:buNone/>
              <a:defRPr/>
            </a:pPr>
            <a:r>
              <a:rPr lang="en-US" altLang="en-US" sz="2000" dirty="0">
                <a:solidFill>
                  <a:srgbClr val="000000"/>
                </a:solidFill>
              </a:rPr>
              <a:t>	HR, Legal, Audit</a:t>
            </a:r>
          </a:p>
          <a:p>
            <a:pPr>
              <a:buFont typeface="Arial" panose="020B0604020202020204" pitchFamily="34" charset="0"/>
              <a:buNone/>
              <a:defRPr/>
            </a:pPr>
            <a:r>
              <a:rPr lang="en-US" altLang="en-US" sz="2000" dirty="0">
                <a:solidFill>
                  <a:srgbClr val="000000"/>
                </a:solidFill>
              </a:rPr>
              <a:t>		Finance</a:t>
            </a:r>
          </a:p>
          <a:p>
            <a:pPr>
              <a:buFont typeface="Arial" panose="020B0604020202020204" pitchFamily="34" charset="0"/>
              <a:buNone/>
              <a:defRPr/>
            </a:pPr>
            <a:r>
              <a:rPr lang="en-US" altLang="en-US" sz="2000" dirty="0">
                <a:solidFill>
                  <a:srgbClr val="000000"/>
                </a:solidFill>
              </a:rPr>
              <a:t>		Governance and Executive</a:t>
            </a:r>
          </a:p>
          <a:p>
            <a:pPr>
              <a:buFont typeface="Arial" panose="020B0604020202020204" pitchFamily="34" charset="0"/>
              <a:buNone/>
              <a:defRPr/>
            </a:pPr>
            <a:r>
              <a:rPr lang="en-US" altLang="en-US" sz="2000" dirty="0">
                <a:solidFill>
                  <a:srgbClr val="000000"/>
                </a:solidFill>
              </a:rPr>
              <a:t>		International Operations</a:t>
            </a:r>
          </a:p>
          <a:p>
            <a:pPr>
              <a:buFont typeface="Arial" panose="020B0604020202020204" pitchFamily="34" charset="0"/>
              <a:buNone/>
              <a:defRPr/>
            </a:pPr>
            <a:r>
              <a:rPr lang="en-US" altLang="en-US" sz="2000" dirty="0">
                <a:solidFill>
                  <a:srgbClr val="000000"/>
                </a:solidFill>
              </a:rPr>
              <a:t>		Messaging and Communications</a:t>
            </a:r>
          </a:p>
          <a:p>
            <a:pPr>
              <a:buFont typeface="Arial" panose="020B0604020202020204" pitchFamily="34" charset="0"/>
              <a:buNone/>
              <a:defRPr/>
            </a:pPr>
            <a:r>
              <a:rPr lang="en-US" altLang="en-US" sz="2000" dirty="0">
                <a:solidFill>
                  <a:srgbClr val="000000"/>
                </a:solidFill>
              </a:rPr>
              <a:t>		IT, Operations, Administration</a:t>
            </a:r>
          </a:p>
          <a:p>
            <a:pPr>
              <a:buFont typeface="Arial" panose="020B0604020202020204" pitchFamily="34" charset="0"/>
              <a:buNone/>
              <a:defRPr/>
            </a:pPr>
            <a:r>
              <a:rPr lang="en-US" altLang="en-US" sz="2000" dirty="0">
                <a:solidFill>
                  <a:srgbClr val="000000"/>
                </a:solidFill>
              </a:rPr>
              <a:t>		Programs and Member Services</a:t>
            </a:r>
          </a:p>
          <a:p>
            <a:pPr>
              <a:defRPr/>
            </a:pPr>
            <a:r>
              <a:rPr lang="en-US" altLang="en-US" sz="2000" dirty="0">
                <a:solidFill>
                  <a:srgbClr val="000000"/>
                </a:solidFill>
              </a:rPr>
              <a:t>$1.00 per member annually for Council on Legislation *</a:t>
            </a:r>
          </a:p>
          <a:p>
            <a:pPr>
              <a:defRPr/>
            </a:pPr>
            <a:r>
              <a:rPr lang="en-US" altLang="en-US" sz="2000" dirty="0">
                <a:solidFill>
                  <a:srgbClr val="000000"/>
                </a:solidFill>
              </a:rPr>
              <a:t>$1.24 per member annually for D&amp;O/EPL insurance *</a:t>
            </a:r>
          </a:p>
          <a:p>
            <a:pPr>
              <a:defRPr/>
            </a:pPr>
            <a:r>
              <a:rPr lang="en-US" altLang="en-US" sz="2000" dirty="0">
                <a:solidFill>
                  <a:srgbClr val="000000"/>
                </a:solidFill>
              </a:rPr>
              <a:t>$4.27 per member annually for General Liability insurance *</a:t>
            </a:r>
          </a:p>
          <a:p>
            <a:pPr>
              <a:defRPr/>
            </a:pPr>
            <a:r>
              <a:rPr lang="en-US" altLang="en-US" sz="2000" dirty="0">
                <a:solidFill>
                  <a:srgbClr val="000000"/>
                </a:solidFill>
              </a:rPr>
              <a:t>$18 annually for the Rotarian magazine</a:t>
            </a:r>
          </a:p>
          <a:p>
            <a:pPr marL="0" indent="0">
              <a:buNone/>
              <a:defRPr/>
            </a:pPr>
            <a:endParaRPr lang="en-US" sz="2000" dirty="0"/>
          </a:p>
          <a:p>
            <a:pPr marL="0" indent="0">
              <a:buNone/>
              <a:defRPr/>
            </a:pPr>
            <a:r>
              <a:rPr lang="en-US" sz="2000" dirty="0"/>
              <a:t>* Annual payments on only the July 1 invoice</a:t>
            </a:r>
          </a:p>
        </p:txBody>
      </p:sp>
    </p:spTree>
    <p:extLst>
      <p:ext uri="{BB962C8B-B14F-4D97-AF65-F5344CB8AC3E}">
        <p14:creationId xmlns:p14="http://schemas.microsoft.com/office/powerpoint/2010/main" val="386959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1977-63F3-6C5D-8460-5FC2ACEC27DD}"/>
              </a:ext>
            </a:extLst>
          </p:cNvPr>
          <p:cNvSpPr>
            <a:spLocks noGrp="1"/>
          </p:cNvSpPr>
          <p:nvPr>
            <p:ph type="title"/>
          </p:nvPr>
        </p:nvSpPr>
        <p:spPr/>
        <p:txBody>
          <a:bodyPr/>
          <a:lstStyle/>
          <a:p>
            <a:r>
              <a:rPr lang="en-US" sz="3200" dirty="0"/>
              <a:t>Message from Rotary International Data Services</a:t>
            </a:r>
          </a:p>
        </p:txBody>
      </p:sp>
      <p:sp>
        <p:nvSpPr>
          <p:cNvPr id="3" name="Content Placeholder 2">
            <a:extLst>
              <a:ext uri="{FF2B5EF4-FFF2-40B4-BE49-F238E27FC236}">
                <a16:creationId xmlns:a16="http://schemas.microsoft.com/office/drawing/2014/main" id="{769D11F5-F44F-5942-4726-74865F6F1653}"/>
              </a:ext>
            </a:extLst>
          </p:cNvPr>
          <p:cNvSpPr>
            <a:spLocks noGrp="1"/>
          </p:cNvSpPr>
          <p:nvPr>
            <p:ph idx="1"/>
          </p:nvPr>
        </p:nvSpPr>
        <p:spPr/>
        <p:txBody>
          <a:bodyPr/>
          <a:lstStyle/>
          <a:p>
            <a:r>
              <a:rPr lang="en-US" sz="2400" dirty="0">
                <a:solidFill>
                  <a:srgbClr val="1D2228"/>
                </a:solidFill>
                <a:latin typeface="Georgia" panose="02040502050405020303" pitchFamily="18" charset="0"/>
              </a:rPr>
              <a:t>U</a:t>
            </a:r>
            <a:r>
              <a:rPr lang="en-US" sz="2400" i="0" dirty="0">
                <a:solidFill>
                  <a:srgbClr val="1D2228"/>
                </a:solidFill>
                <a:effectLst/>
                <a:latin typeface="Georgia" panose="02040502050405020303" pitchFamily="18" charset="0"/>
              </a:rPr>
              <a:t>pdate your club membership and officer information by 1 July and January, which will be used to generate the club invoice</a:t>
            </a:r>
          </a:p>
          <a:p>
            <a:r>
              <a:rPr lang="en-US" sz="2400" b="0" i="0" dirty="0">
                <a:solidFill>
                  <a:srgbClr val="1D2228"/>
                </a:solidFill>
                <a:effectLst/>
                <a:latin typeface="Georgia" panose="02040502050405020303" pitchFamily="18" charset="0"/>
              </a:rPr>
              <a:t>Rotary cannot change the club invoice after it has been generated or accept membership updates with your payment     </a:t>
            </a:r>
          </a:p>
          <a:p>
            <a:pPr algn="l"/>
            <a:r>
              <a:rPr lang="en-US" sz="2400" b="0" i="0" dirty="0">
                <a:solidFill>
                  <a:srgbClr val="1D2228"/>
                </a:solidFill>
                <a:effectLst/>
                <a:latin typeface="Georgia" panose="02040502050405020303" pitchFamily="18" charset="0"/>
              </a:rPr>
              <a:t>Report all incoming club officers, </a:t>
            </a:r>
            <a:r>
              <a:rPr lang="en-US" sz="2400" b="1" i="0" dirty="0">
                <a:solidFill>
                  <a:srgbClr val="1D2228"/>
                </a:solidFill>
                <a:effectLst/>
                <a:latin typeface="Georgia" panose="02040502050405020303" pitchFamily="18" charset="0"/>
              </a:rPr>
              <a:t>no later than 1 January</a:t>
            </a:r>
          </a:p>
          <a:p>
            <a:r>
              <a:rPr lang="en-US" sz="2400" b="0" i="0" dirty="0">
                <a:solidFill>
                  <a:srgbClr val="1D2228"/>
                </a:solidFill>
                <a:effectLst/>
                <a:latin typeface="Georgia" panose="02040502050405020303" pitchFamily="18" charset="0"/>
              </a:rPr>
              <a:t>Any changes to subscriptions to Rotary International’s official magazine </a:t>
            </a:r>
            <a:r>
              <a:rPr lang="en-US" sz="2400" b="0" i="1" dirty="0">
                <a:solidFill>
                  <a:srgbClr val="1D2228"/>
                </a:solidFill>
                <a:effectLst/>
                <a:latin typeface="Georgia" panose="02040502050405020303" pitchFamily="18" charset="0"/>
              </a:rPr>
              <a:t>Rotary</a:t>
            </a:r>
            <a:r>
              <a:rPr lang="en-US" sz="2400" b="0" i="0" dirty="0">
                <a:solidFill>
                  <a:srgbClr val="1D2228"/>
                </a:solidFill>
                <a:effectLst/>
                <a:latin typeface="Georgia" panose="02040502050405020303" pitchFamily="18" charset="0"/>
              </a:rPr>
              <a:t> should be reported to </a:t>
            </a:r>
            <a:r>
              <a:rPr lang="en-US" sz="2400" b="0" i="0" u="sng" dirty="0">
                <a:solidFill>
                  <a:srgbClr val="338FE9"/>
                </a:solidFill>
                <a:effectLst/>
                <a:latin typeface="Georgia" panose="02040502050405020303" pitchFamily="18" charset="0"/>
                <a:hlinkClick r:id="rId2"/>
              </a:rPr>
              <a:t>data@rotary.org</a:t>
            </a:r>
            <a:r>
              <a:rPr lang="en-US" sz="2400" b="0" i="0" dirty="0">
                <a:solidFill>
                  <a:srgbClr val="1D2228"/>
                </a:solidFill>
                <a:effectLst/>
                <a:latin typeface="Georgia" panose="02040502050405020303" pitchFamily="18" charset="0"/>
              </a:rPr>
              <a:t> </a:t>
            </a:r>
          </a:p>
          <a:p>
            <a:pPr marL="0" indent="0">
              <a:buNone/>
            </a:pPr>
            <a:endParaRPr lang="en-US" sz="2400" b="0" i="0" dirty="0">
              <a:solidFill>
                <a:srgbClr val="1D2228"/>
              </a:solidFill>
              <a:effectLst/>
              <a:latin typeface="Georgia" panose="02040502050405020303" pitchFamily="18" charset="0"/>
            </a:endParaRPr>
          </a:p>
          <a:p>
            <a:pPr marL="0" indent="0">
              <a:buNone/>
            </a:pPr>
            <a:r>
              <a:rPr lang="en-US" sz="2400" b="0" i="0" dirty="0">
                <a:solidFill>
                  <a:srgbClr val="1D2228"/>
                </a:solidFill>
                <a:effectLst/>
                <a:latin typeface="Georgia" panose="02040502050405020303" pitchFamily="18" charset="0"/>
              </a:rPr>
              <a:t>For more information about the club invoice, including how-to guides and answers to frequently asked questions, go to My Rotary-&gt;Club Resources. For help with membership questions, contact: </a:t>
            </a:r>
            <a:r>
              <a:rPr lang="en-US" sz="2400" b="0" i="0" u="sng" dirty="0">
                <a:solidFill>
                  <a:srgbClr val="196AD4"/>
                </a:solidFill>
                <a:effectLst/>
                <a:latin typeface="Georgia" panose="02040502050405020303" pitchFamily="18" charset="0"/>
                <a:hlinkClick r:id="rId2"/>
              </a:rPr>
              <a:t>data@rotary.org</a:t>
            </a:r>
            <a:r>
              <a:rPr lang="en-US" sz="2400" b="0" i="0" dirty="0">
                <a:solidFill>
                  <a:srgbClr val="1D2228"/>
                </a:solidFill>
                <a:effectLst/>
                <a:latin typeface="Georgia" panose="02040502050405020303" pitchFamily="18" charset="0"/>
              </a:rPr>
              <a:t>.</a:t>
            </a:r>
            <a:endParaRPr lang="en-US" sz="2400" dirty="0"/>
          </a:p>
        </p:txBody>
      </p:sp>
    </p:spTree>
    <p:extLst>
      <p:ext uri="{BB962C8B-B14F-4D97-AF65-F5344CB8AC3E}">
        <p14:creationId xmlns:p14="http://schemas.microsoft.com/office/powerpoint/2010/main" val="198794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C15306-8889-43C7-B8F7-EF1E620A2807}"/>
              </a:ext>
            </a:extLst>
          </p:cNvPr>
          <p:cNvSpPr/>
          <p:nvPr/>
        </p:nvSpPr>
        <p:spPr>
          <a:xfrm>
            <a:off x="4603898" y="499731"/>
            <a:ext cx="2817628" cy="542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C9C4363-C08A-4160-AA5B-DF68AA157756}"/>
              </a:ext>
            </a:extLst>
          </p:cNvPr>
          <p:cNvSpPr txBox="1"/>
          <p:nvPr/>
        </p:nvSpPr>
        <p:spPr>
          <a:xfrm>
            <a:off x="287079" y="447773"/>
            <a:ext cx="11334307" cy="58477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Rotary Insurance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Rotary’s general liability and directors &amp; officer’s insurance is paid by members to R. I. via the dues invoice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broker is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Hylant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Group</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Website:  rotary.hylant.com</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Username: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rotary@hylant.com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Password:  Rotary1905</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Telephone:  419-259-2710</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Rotary International Risk Management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Email:  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nsurance@rotary.org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Manager: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Julita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Brzozowska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Telephone:  847-424-5394</a:t>
            </a:r>
          </a:p>
          <a:p>
            <a:pPr marR="0" lvl="0" algn="l" defTabSz="457200" rtl="0" eaLnBrk="1" fontAlgn="auto" latinLnBrk="0" hangingPunct="1">
              <a:lnSpc>
                <a:spcPct val="100000"/>
              </a:lnSpc>
              <a:spcBef>
                <a:spcPts val="0"/>
              </a:spcBef>
              <a:spcAft>
                <a:spcPts val="0"/>
              </a:spcAft>
              <a:buClrTx/>
              <a:buSzTx/>
              <a:tabLst/>
              <a:defRPr/>
            </a:pPr>
            <a:r>
              <a:rPr lang="en-US" sz="2000" b="0" i="0" dirty="0">
                <a:solidFill>
                  <a:srgbClr val="000000"/>
                </a:solidFill>
                <a:effectLst/>
                <a:latin typeface="Open Sans" panose="020B0606030504020204" pitchFamily="34" charset="0"/>
              </a:rPr>
              <a:t>To obtain a certificate of insurance, insurance policies and summaries, loss prevention strategies, and more, please visit the insurance broker’s website, </a:t>
            </a:r>
            <a:r>
              <a:rPr lang="en-US" sz="2000" b="0" i="0" u="none" strike="noStrike" dirty="0">
                <a:solidFill>
                  <a:srgbClr val="00246C"/>
                </a:solidFill>
                <a:effectLst/>
                <a:latin typeface="Open Sans" panose="020B0606030504020204" pitchFamily="34" charset="0"/>
                <a:hlinkClick r:id="rId4"/>
              </a:rPr>
              <a:t>U.S. Rotary Insurance Portal</a:t>
            </a:r>
            <a:r>
              <a:rPr lang="en-US" sz="2000" b="0" i="0" dirty="0">
                <a:solidFill>
                  <a:srgbClr val="000000"/>
                </a:solidFill>
                <a:effectLst/>
                <a:latin typeface="Open Sans" panose="020B060603050402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mage preview">
            <a:extLst>
              <a:ext uri="{FF2B5EF4-FFF2-40B4-BE49-F238E27FC236}">
                <a16:creationId xmlns:a16="http://schemas.microsoft.com/office/drawing/2014/main" id="{7BEC84CD-2D58-43E4-BBC0-255F3BFE3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0450" y="210926"/>
            <a:ext cx="1474471" cy="83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4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4D3B2-5413-73C7-88C5-C71F56B6DDD7}"/>
              </a:ext>
            </a:extLst>
          </p:cNvPr>
          <p:cNvSpPr>
            <a:spLocks noGrp="1"/>
          </p:cNvSpPr>
          <p:nvPr>
            <p:ph type="title"/>
          </p:nvPr>
        </p:nvSpPr>
        <p:spPr/>
        <p:txBody>
          <a:bodyPr/>
          <a:lstStyle/>
          <a:p>
            <a:r>
              <a:rPr lang="en-US" sz="3200" dirty="0"/>
              <a:t>Also, by aware of ….</a:t>
            </a:r>
          </a:p>
        </p:txBody>
      </p:sp>
      <p:sp>
        <p:nvSpPr>
          <p:cNvPr id="5" name="Content Placeholder 4">
            <a:extLst>
              <a:ext uri="{FF2B5EF4-FFF2-40B4-BE49-F238E27FC236}">
                <a16:creationId xmlns:a16="http://schemas.microsoft.com/office/drawing/2014/main" id="{16D177FF-DAE2-CC8D-071E-D6B958BFCC60}"/>
              </a:ext>
            </a:extLst>
          </p:cNvPr>
          <p:cNvSpPr>
            <a:spLocks noGrp="1"/>
          </p:cNvSpPr>
          <p:nvPr>
            <p:ph idx="1"/>
          </p:nvPr>
        </p:nvSpPr>
        <p:spPr/>
        <p:txBody>
          <a:bodyPr/>
          <a:lstStyle/>
          <a:p>
            <a:pPr marL="0" indent="0">
              <a:buNone/>
            </a:pPr>
            <a:r>
              <a:rPr lang="en-US" dirty="0"/>
              <a:t>Copyrighted Images (music too)</a:t>
            </a:r>
          </a:p>
          <a:p>
            <a:r>
              <a:rPr lang="en-US" sz="3200" dirty="0"/>
              <a:t>Determine if a photo or image you want to use in a promotional flyer or on the club website is copyrighted.  It may not be apparent. Failure to obtain permission may cause problems for the club.</a:t>
            </a:r>
          </a:p>
          <a:p>
            <a:r>
              <a:rPr lang="en-US" sz="3200" dirty="0"/>
              <a:t>Youth Protection</a:t>
            </a:r>
          </a:p>
          <a:p>
            <a:pPr marL="0" indent="0">
              <a:buNone/>
            </a:pPr>
            <a:r>
              <a:rPr lang="en-US" sz="3200" dirty="0"/>
              <a:t>	Images of minors need parental approvals</a:t>
            </a:r>
          </a:p>
          <a:p>
            <a:endParaRPr lang="en-US" sz="3200" dirty="0"/>
          </a:p>
          <a:p>
            <a:endParaRPr lang="en-US" dirty="0"/>
          </a:p>
        </p:txBody>
      </p:sp>
    </p:spTree>
    <p:extLst>
      <p:ext uri="{BB962C8B-B14F-4D97-AF65-F5344CB8AC3E}">
        <p14:creationId xmlns:p14="http://schemas.microsoft.com/office/powerpoint/2010/main" val="259521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B927E3-912F-6FB9-8B77-43E3CA47313A}"/>
              </a:ext>
            </a:extLst>
          </p:cNvPr>
          <p:cNvSpPr>
            <a:spLocks noGrp="1"/>
          </p:cNvSpPr>
          <p:nvPr>
            <p:ph type="ctrTitle"/>
          </p:nvPr>
        </p:nvSpPr>
        <p:spPr/>
        <p:txBody>
          <a:bodyPr/>
          <a:lstStyle/>
          <a:p>
            <a:r>
              <a:rPr lang="en-US" sz="4400" dirty="0"/>
              <a:t>Communication</a:t>
            </a:r>
          </a:p>
        </p:txBody>
      </p:sp>
      <p:pic>
        <p:nvPicPr>
          <p:cNvPr id="2" name="Picture 1">
            <a:extLst>
              <a:ext uri="{FF2B5EF4-FFF2-40B4-BE49-F238E27FC236}">
                <a16:creationId xmlns:a16="http://schemas.microsoft.com/office/drawing/2014/main" id="{9EDF8DA0-AE41-8A03-4C6C-EE7752E4FC79}"/>
              </a:ext>
            </a:extLst>
          </p:cNvPr>
          <p:cNvPicPr>
            <a:picLocks noChangeAspect="1"/>
          </p:cNvPicPr>
          <p:nvPr/>
        </p:nvPicPr>
        <p:blipFill>
          <a:blip r:embed="rId2"/>
          <a:stretch>
            <a:fillRect/>
          </a:stretch>
        </p:blipFill>
        <p:spPr>
          <a:xfrm>
            <a:off x="4215221" y="4267200"/>
            <a:ext cx="3761558" cy="2548349"/>
          </a:xfrm>
          <a:prstGeom prst="rect">
            <a:avLst/>
          </a:prstGeom>
        </p:spPr>
      </p:pic>
    </p:spTree>
    <p:extLst>
      <p:ext uri="{BB962C8B-B14F-4D97-AF65-F5344CB8AC3E}">
        <p14:creationId xmlns:p14="http://schemas.microsoft.com/office/powerpoint/2010/main" val="163198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2461-D5A5-6F47-0B59-CB0941BD37B8}"/>
              </a:ext>
            </a:extLst>
          </p:cNvPr>
          <p:cNvSpPr>
            <a:spLocks noGrp="1"/>
          </p:cNvSpPr>
          <p:nvPr>
            <p:ph type="title"/>
          </p:nvPr>
        </p:nvSpPr>
        <p:spPr/>
        <p:txBody>
          <a:bodyPr/>
          <a:lstStyle/>
          <a:p>
            <a:r>
              <a:rPr lang="en-US" sz="3200" dirty="0"/>
              <a:t>Club Meetings Formats</a:t>
            </a:r>
          </a:p>
        </p:txBody>
      </p:sp>
      <p:sp>
        <p:nvSpPr>
          <p:cNvPr id="3" name="Content Placeholder 2">
            <a:extLst>
              <a:ext uri="{FF2B5EF4-FFF2-40B4-BE49-F238E27FC236}">
                <a16:creationId xmlns:a16="http://schemas.microsoft.com/office/drawing/2014/main" id="{5CC79D50-89BD-EAF9-4A6F-4E4CFAEDB1A5}"/>
              </a:ext>
            </a:extLst>
          </p:cNvPr>
          <p:cNvSpPr>
            <a:spLocks noGrp="1"/>
          </p:cNvSpPr>
          <p:nvPr>
            <p:ph idx="1"/>
          </p:nvPr>
        </p:nvSpPr>
        <p:spPr/>
        <p:txBody>
          <a:bodyPr/>
          <a:lstStyle/>
          <a:p>
            <a:pPr marL="0" indent="0">
              <a:buNone/>
            </a:pPr>
            <a:r>
              <a:rPr lang="en-US" b="0" i="0" dirty="0">
                <a:solidFill>
                  <a:srgbClr val="000000"/>
                </a:solidFill>
                <a:effectLst/>
                <a:latin typeface="Open Sans" panose="020B0606030504020204" pitchFamily="34" charset="0"/>
              </a:rPr>
              <a:t>Change your meeting format and engage your members in fun, productive ways! </a:t>
            </a:r>
          </a:p>
          <a:p>
            <a:r>
              <a:rPr lang="en-US" b="0" i="0" dirty="0">
                <a:solidFill>
                  <a:srgbClr val="000000"/>
                </a:solidFill>
                <a:effectLst/>
                <a:latin typeface="Open Sans" panose="020B0606030504020204" pitchFamily="34" charset="0"/>
              </a:rPr>
              <a:t>in person, online, or a combination</a:t>
            </a:r>
          </a:p>
          <a:p>
            <a:r>
              <a:rPr lang="en-US" b="0" i="0" dirty="0">
                <a:solidFill>
                  <a:srgbClr val="000000"/>
                </a:solidFill>
                <a:effectLst/>
                <a:latin typeface="Open Sans" panose="020B0606030504020204" pitchFamily="34" charset="0"/>
              </a:rPr>
              <a:t>service projects </a:t>
            </a:r>
          </a:p>
          <a:p>
            <a:r>
              <a:rPr lang="en-US" b="0" i="0" dirty="0">
                <a:solidFill>
                  <a:srgbClr val="000000"/>
                </a:solidFill>
                <a:effectLst/>
                <a:latin typeface="Open Sans" panose="020B0606030504020204" pitchFamily="34" charset="0"/>
              </a:rPr>
              <a:t>leadership development </a:t>
            </a:r>
          </a:p>
          <a:p>
            <a:r>
              <a:rPr lang="en-US" b="0" i="0" dirty="0">
                <a:solidFill>
                  <a:srgbClr val="000000"/>
                </a:solidFill>
                <a:effectLst/>
                <a:latin typeface="Open Sans" panose="020B0606030504020204" pitchFamily="34" charset="0"/>
              </a:rPr>
              <a:t>committee planning or reporting </a:t>
            </a:r>
          </a:p>
          <a:p>
            <a:r>
              <a:rPr lang="en-US" b="0" i="0" dirty="0">
                <a:solidFill>
                  <a:srgbClr val="000000"/>
                </a:solidFill>
                <a:effectLst/>
                <a:latin typeface="Open Sans" panose="020B0606030504020204" pitchFamily="34" charset="0"/>
              </a:rPr>
              <a:t>social gatherings </a:t>
            </a:r>
          </a:p>
          <a:p>
            <a:r>
              <a:rPr lang="en-US" b="0" i="0" dirty="0">
                <a:solidFill>
                  <a:srgbClr val="000000"/>
                </a:solidFill>
                <a:effectLst/>
                <a:latin typeface="Open Sans" panose="020B0606030504020204" pitchFamily="34" charset="0"/>
              </a:rPr>
              <a:t>member professional talks </a:t>
            </a:r>
          </a:p>
          <a:p>
            <a:r>
              <a:rPr lang="en-US" b="0" i="0" dirty="0">
                <a:solidFill>
                  <a:srgbClr val="000000"/>
                </a:solidFill>
                <a:effectLst/>
                <a:latin typeface="Open Sans" panose="020B0606030504020204" pitchFamily="34" charset="0"/>
              </a:rPr>
              <a:t>educational talks on topics your club determines.</a:t>
            </a:r>
            <a:endParaRPr lang="en-US" dirty="0"/>
          </a:p>
        </p:txBody>
      </p:sp>
    </p:spTree>
    <p:extLst>
      <p:ext uri="{BB962C8B-B14F-4D97-AF65-F5344CB8AC3E}">
        <p14:creationId xmlns:p14="http://schemas.microsoft.com/office/powerpoint/2010/main" val="172323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5A8EF-AD06-66DF-3A1A-2F3D2BFF0A84}"/>
              </a:ext>
            </a:extLst>
          </p:cNvPr>
          <p:cNvSpPr>
            <a:spLocks noGrp="1"/>
          </p:cNvSpPr>
          <p:nvPr>
            <p:ph type="title"/>
          </p:nvPr>
        </p:nvSpPr>
        <p:spPr/>
        <p:txBody>
          <a:bodyPr/>
          <a:lstStyle/>
          <a:p>
            <a:r>
              <a:rPr lang="en-US" sz="3200" dirty="0"/>
              <a:t>Clear Objectives</a:t>
            </a:r>
          </a:p>
        </p:txBody>
      </p:sp>
      <p:sp>
        <p:nvSpPr>
          <p:cNvPr id="5" name="Rectangle 1">
            <a:extLst>
              <a:ext uri="{FF2B5EF4-FFF2-40B4-BE49-F238E27FC236}">
                <a16:creationId xmlns:a16="http://schemas.microsoft.com/office/drawing/2014/main" id="{13D31C6B-A853-BC4C-3D57-ED85D9D7317A}"/>
              </a:ext>
            </a:extLst>
          </p:cNvPr>
          <p:cNvSpPr>
            <a:spLocks noGrp="1" noChangeArrowheads="1"/>
          </p:cNvSpPr>
          <p:nvPr>
            <p:ph idx="1"/>
          </p:nvPr>
        </p:nvSpPr>
        <p:spPr bwMode="auto">
          <a:xfrm>
            <a:off x="609601" y="1466247"/>
            <a:ext cx="1083012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a:ln>
                  <a:noFill/>
                </a:ln>
                <a:solidFill>
                  <a:schemeClr val="tx2"/>
                </a:solidFill>
                <a:effectLst/>
                <a:latin typeface="Arial" panose="020B0604020202020204" pitchFamily="34" charset="0"/>
              </a:rPr>
              <a:t>Purposeful Communication</a:t>
            </a:r>
            <a:r>
              <a:rPr kumimoji="0" lang="en-US" altLang="en-US" sz="3200" b="0" i="0" u="none" strike="noStrike" cap="none" normalizeH="0" baseline="0" dirty="0">
                <a:ln>
                  <a:noFill/>
                </a:ln>
                <a:solidFill>
                  <a:schemeClr val="tx2"/>
                </a:solidFill>
                <a:effectLst/>
                <a:latin typeface="Arial" panose="020B0604020202020204" pitchFamily="34" charset="0"/>
              </a:rPr>
              <a:t>: Ensure that all communication, whether via email, meetings, or announcements, has a clear goal—whether it’s to inform, coordinate, motivate, or recognize members.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a:ln>
                  <a:noFill/>
                </a:ln>
                <a:solidFill>
                  <a:schemeClr val="tx2"/>
                </a:solidFill>
                <a:effectLst/>
                <a:latin typeface="Arial" panose="020B0604020202020204" pitchFamily="34" charset="0"/>
              </a:rPr>
              <a:t>Action-Oriented</a:t>
            </a:r>
            <a:r>
              <a:rPr kumimoji="0" lang="en-US" altLang="en-US" sz="3200" b="0" i="0" u="none" strike="noStrike" cap="none" normalizeH="0" baseline="0" dirty="0">
                <a:ln>
                  <a:noFill/>
                </a:ln>
                <a:solidFill>
                  <a:schemeClr val="tx2"/>
                </a:solidFill>
                <a:effectLst/>
                <a:latin typeface="Arial" panose="020B0604020202020204" pitchFamily="34" charset="0"/>
              </a:rPr>
              <a:t>: Where applicable, include actionable steps, deadlines, and expectations in your communications to keep everyone aligned and accountable. </a:t>
            </a:r>
          </a:p>
        </p:txBody>
      </p:sp>
    </p:spTree>
    <p:extLst>
      <p:ext uri="{BB962C8B-B14F-4D97-AF65-F5344CB8AC3E}">
        <p14:creationId xmlns:p14="http://schemas.microsoft.com/office/powerpoint/2010/main" val="2379190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75C0D-43DE-C6F9-7348-ECBBD9A047AB}"/>
              </a:ext>
            </a:extLst>
          </p:cNvPr>
          <p:cNvSpPr>
            <a:spLocks noGrp="1"/>
          </p:cNvSpPr>
          <p:nvPr>
            <p:ph type="title"/>
          </p:nvPr>
        </p:nvSpPr>
        <p:spPr/>
        <p:txBody>
          <a:bodyPr/>
          <a:lstStyle/>
          <a:p>
            <a:r>
              <a:rPr lang="en-US" sz="3600" dirty="0"/>
              <a:t>Multiple Channels (Not everyone communicates the same way) </a:t>
            </a:r>
          </a:p>
        </p:txBody>
      </p:sp>
      <p:sp>
        <p:nvSpPr>
          <p:cNvPr id="2" name="Content Placeholder 1">
            <a:extLst>
              <a:ext uri="{FF2B5EF4-FFF2-40B4-BE49-F238E27FC236}">
                <a16:creationId xmlns:a16="http://schemas.microsoft.com/office/drawing/2014/main" id="{09CAA79F-B048-6710-3E35-F647187FD638}"/>
              </a:ext>
            </a:extLst>
          </p:cNvPr>
          <p:cNvSpPr>
            <a:spLocks noGrp="1" noChangeArrowheads="1"/>
          </p:cNvSpPr>
          <p:nvPr>
            <p:ph idx="1"/>
          </p:nvPr>
        </p:nvSpPr>
        <p:spPr bwMode="auto">
          <a:xfrm>
            <a:off x="609600" y="1220026"/>
            <a:ext cx="102012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Email</a:t>
            </a:r>
            <a:r>
              <a:rPr kumimoji="0" lang="en-US" altLang="en-US" sz="2400" b="0" i="0" u="none" strike="noStrike" cap="none" normalizeH="0" baseline="0" dirty="0">
                <a:ln>
                  <a:noFill/>
                </a:ln>
                <a:solidFill>
                  <a:schemeClr val="tx2"/>
                </a:solidFill>
                <a:effectLst/>
                <a:latin typeface="Arial" panose="020B0604020202020204" pitchFamily="34" charset="0"/>
              </a:rPr>
              <a:t>: Use regular email updates for formal communication, such as event invitations, meeting agendas, and minutes.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Social Media</a:t>
            </a:r>
            <a:r>
              <a:rPr kumimoji="0" lang="en-US" altLang="en-US" sz="2400" b="0" i="0" u="none" strike="noStrike" cap="none" normalizeH="0" baseline="0" dirty="0">
                <a:ln>
                  <a:noFill/>
                </a:ln>
                <a:solidFill>
                  <a:schemeClr val="tx2"/>
                </a:solidFill>
                <a:effectLst/>
                <a:latin typeface="Arial" panose="020B0604020202020204" pitchFamily="34" charset="0"/>
              </a:rPr>
              <a:t>: Utilize platforms like Facebook, Instagram, or Twitter for community engagement, event promotion, and showcasing club activities.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Newsletters</a:t>
            </a:r>
            <a:r>
              <a:rPr kumimoji="0" lang="en-US" altLang="en-US" sz="2400" b="0" i="0" u="none" strike="noStrike" cap="none" normalizeH="0" baseline="0" dirty="0">
                <a:ln>
                  <a:noFill/>
                </a:ln>
                <a:solidFill>
                  <a:schemeClr val="tx2"/>
                </a:solidFill>
                <a:effectLst/>
                <a:latin typeface="Arial" panose="020B0604020202020204" pitchFamily="34" charset="0"/>
              </a:rPr>
              <a:t>: Monthly or quarterly newsletters can help keep members informed about club projects, upcoming events, and member achievements.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2"/>
                </a:solidFill>
                <a:effectLst/>
                <a:latin typeface="Arial" panose="020B0604020202020204" pitchFamily="34" charset="0"/>
              </a:rPr>
              <a:t>WhatsApp or Messaging Apps</a:t>
            </a:r>
            <a:r>
              <a:rPr kumimoji="0" lang="en-US" altLang="en-US" sz="2400" b="0" i="0" u="none" strike="noStrike" cap="none" normalizeH="0" baseline="0" dirty="0">
                <a:ln>
                  <a:noFill/>
                </a:ln>
                <a:solidFill>
                  <a:schemeClr val="tx2"/>
                </a:solidFill>
                <a:effectLst/>
                <a:latin typeface="Arial" panose="020B0604020202020204" pitchFamily="34" charset="0"/>
              </a:rPr>
              <a:t>: For informal and real-time communication, such as reminders and quick update </a:t>
            </a:r>
          </a:p>
        </p:txBody>
      </p:sp>
    </p:spTree>
    <p:extLst>
      <p:ext uri="{BB962C8B-B14F-4D97-AF65-F5344CB8AC3E}">
        <p14:creationId xmlns:p14="http://schemas.microsoft.com/office/powerpoint/2010/main" val="220648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8268-FEF7-E627-8EEA-89CD0A242D7B}"/>
              </a:ext>
            </a:extLst>
          </p:cNvPr>
          <p:cNvSpPr>
            <a:spLocks noGrp="1"/>
          </p:cNvSpPr>
          <p:nvPr>
            <p:ph type="title"/>
          </p:nvPr>
        </p:nvSpPr>
        <p:spPr/>
        <p:txBody>
          <a:bodyPr/>
          <a:lstStyle/>
          <a:p>
            <a:r>
              <a:rPr lang="en-US" sz="3200" dirty="0"/>
              <a:t>Regular Updates</a:t>
            </a:r>
          </a:p>
        </p:txBody>
      </p:sp>
      <p:sp>
        <p:nvSpPr>
          <p:cNvPr id="3" name="Content Placeholder 2">
            <a:extLst>
              <a:ext uri="{FF2B5EF4-FFF2-40B4-BE49-F238E27FC236}">
                <a16:creationId xmlns:a16="http://schemas.microsoft.com/office/drawing/2014/main" id="{AB030012-F5E0-4974-4E54-563D09E5892E}"/>
              </a:ext>
            </a:extLst>
          </p:cNvPr>
          <p:cNvSpPr>
            <a:spLocks noGrp="1"/>
          </p:cNvSpPr>
          <p:nvPr>
            <p:ph idx="1"/>
          </p:nvPr>
        </p:nvSpPr>
        <p:spPr/>
        <p:txBody>
          <a:bodyPr/>
          <a:lstStyle/>
          <a:p>
            <a:r>
              <a:rPr lang="en-US" dirty="0">
                <a:solidFill>
                  <a:schemeClr val="tx2"/>
                </a:solidFill>
              </a:rPr>
              <a:t>Meeting Agendas: Distribute agendas before meetings to allow members to prepare, ensuring productive discussions.</a:t>
            </a:r>
          </a:p>
          <a:p>
            <a:endParaRPr lang="en-US" dirty="0">
              <a:solidFill>
                <a:schemeClr val="tx2"/>
              </a:solidFill>
            </a:endParaRPr>
          </a:p>
          <a:p>
            <a:r>
              <a:rPr lang="en-US" dirty="0">
                <a:solidFill>
                  <a:schemeClr val="tx2"/>
                </a:solidFill>
              </a:rPr>
              <a:t>Post-Meeting Summaries: Send concise minutes or summaries of key points and actions after meetings to keep everyone in the loop.</a:t>
            </a:r>
          </a:p>
          <a:p>
            <a:endParaRPr lang="en-US" dirty="0">
              <a:solidFill>
                <a:schemeClr val="tx2"/>
              </a:solidFill>
            </a:endParaRPr>
          </a:p>
          <a:p>
            <a:r>
              <a:rPr lang="en-US" dirty="0">
                <a:solidFill>
                  <a:schemeClr val="tx2"/>
                </a:solidFill>
              </a:rPr>
              <a:t>Calendar: Maintain an updated club calendar with important dates for meetings, events, and deadlines.</a:t>
            </a:r>
          </a:p>
        </p:txBody>
      </p:sp>
    </p:spTree>
    <p:extLst>
      <p:ext uri="{BB962C8B-B14F-4D97-AF65-F5344CB8AC3E}">
        <p14:creationId xmlns:p14="http://schemas.microsoft.com/office/powerpoint/2010/main" val="196871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78C7-406E-219B-1B78-134698FF761D}"/>
              </a:ext>
            </a:extLst>
          </p:cNvPr>
          <p:cNvSpPr>
            <a:spLocks noGrp="1"/>
          </p:cNvSpPr>
          <p:nvPr>
            <p:ph type="title"/>
          </p:nvPr>
        </p:nvSpPr>
        <p:spPr/>
        <p:txBody>
          <a:bodyPr/>
          <a:lstStyle/>
          <a:p>
            <a:r>
              <a:rPr lang="en-US" sz="3200" dirty="0"/>
              <a:t>Engagement and Feedback</a:t>
            </a:r>
          </a:p>
        </p:txBody>
      </p:sp>
      <p:sp>
        <p:nvSpPr>
          <p:cNvPr id="3" name="Content Placeholder 2">
            <a:extLst>
              <a:ext uri="{FF2B5EF4-FFF2-40B4-BE49-F238E27FC236}">
                <a16:creationId xmlns:a16="http://schemas.microsoft.com/office/drawing/2014/main" id="{BD647215-139E-ACB7-EA9C-F18AC837319B}"/>
              </a:ext>
            </a:extLst>
          </p:cNvPr>
          <p:cNvSpPr>
            <a:spLocks noGrp="1"/>
          </p:cNvSpPr>
          <p:nvPr>
            <p:ph idx="1"/>
          </p:nvPr>
        </p:nvSpPr>
        <p:spPr/>
        <p:txBody>
          <a:bodyPr/>
          <a:lstStyle/>
          <a:p>
            <a:r>
              <a:rPr lang="en-US" dirty="0"/>
              <a:t>Encourage Participation: Foster two-way communication by asking for input, feedback, and suggestions from members, both during meetings and in informal settings.</a:t>
            </a:r>
          </a:p>
          <a:p>
            <a:r>
              <a:rPr lang="en-US" dirty="0"/>
              <a:t>Surveys: Use periodic surveys to gauge member satisfaction, gather new ideas, and improve club activities.</a:t>
            </a:r>
          </a:p>
          <a:p>
            <a:r>
              <a:rPr lang="en-US" dirty="0"/>
              <a:t>Highlight Member Achievements: Recognize member contributions in communications to maintain morale and encourage active involvement.</a:t>
            </a:r>
          </a:p>
        </p:txBody>
      </p:sp>
    </p:spTree>
    <p:extLst>
      <p:ext uri="{BB962C8B-B14F-4D97-AF65-F5344CB8AC3E}">
        <p14:creationId xmlns:p14="http://schemas.microsoft.com/office/powerpoint/2010/main" val="95017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E174-B9D1-2A96-21B0-CB5177BC07F2}"/>
              </a:ext>
            </a:extLst>
          </p:cNvPr>
          <p:cNvSpPr>
            <a:spLocks noGrp="1"/>
          </p:cNvSpPr>
          <p:nvPr>
            <p:ph type="title"/>
          </p:nvPr>
        </p:nvSpPr>
        <p:spPr/>
        <p:txBody>
          <a:bodyPr/>
          <a:lstStyle/>
          <a:p>
            <a:r>
              <a:rPr lang="en-US" sz="3200" dirty="0"/>
              <a:t>Consistency</a:t>
            </a:r>
          </a:p>
        </p:txBody>
      </p:sp>
      <p:sp>
        <p:nvSpPr>
          <p:cNvPr id="3" name="Content Placeholder 2">
            <a:extLst>
              <a:ext uri="{FF2B5EF4-FFF2-40B4-BE49-F238E27FC236}">
                <a16:creationId xmlns:a16="http://schemas.microsoft.com/office/drawing/2014/main" id="{9F8066B3-ECFA-FCF1-E1B9-6B4853A3F6CF}"/>
              </a:ext>
            </a:extLst>
          </p:cNvPr>
          <p:cNvSpPr>
            <a:spLocks noGrp="1"/>
          </p:cNvSpPr>
          <p:nvPr>
            <p:ph idx="1"/>
          </p:nvPr>
        </p:nvSpPr>
        <p:spPr/>
        <p:txBody>
          <a:bodyPr/>
          <a:lstStyle/>
          <a:p>
            <a:r>
              <a:rPr lang="en-US" dirty="0"/>
              <a:t>Frequency: Regularly scheduled communication (e.g., weekly or monthly updates) helps keep members informed without overwhelming them.</a:t>
            </a:r>
          </a:p>
          <a:p>
            <a:r>
              <a:rPr lang="en-US" dirty="0"/>
              <a:t>Tone: Use a positive, respectful, and professional tone in all club communications to reflect Rotary values.</a:t>
            </a:r>
          </a:p>
          <a:p>
            <a:r>
              <a:rPr lang="en-US" dirty="0"/>
              <a:t>Branding: Adhere to Rotary branding guidelines to maintain a consistent and professional appearance across all communication channels.</a:t>
            </a:r>
          </a:p>
        </p:txBody>
      </p:sp>
    </p:spTree>
    <p:extLst>
      <p:ext uri="{BB962C8B-B14F-4D97-AF65-F5344CB8AC3E}">
        <p14:creationId xmlns:p14="http://schemas.microsoft.com/office/powerpoint/2010/main" val="3507705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D324-9879-06D0-D24D-5E5308AAFB30}"/>
              </a:ext>
            </a:extLst>
          </p:cNvPr>
          <p:cNvSpPr>
            <a:spLocks noGrp="1"/>
          </p:cNvSpPr>
          <p:nvPr>
            <p:ph type="title"/>
          </p:nvPr>
        </p:nvSpPr>
        <p:spPr/>
        <p:txBody>
          <a:bodyPr/>
          <a:lstStyle/>
          <a:p>
            <a:r>
              <a:rPr lang="en-US" sz="3200" dirty="0"/>
              <a:t>Use Visuals</a:t>
            </a:r>
          </a:p>
        </p:txBody>
      </p:sp>
      <p:sp>
        <p:nvSpPr>
          <p:cNvPr id="3" name="Content Placeholder 2">
            <a:extLst>
              <a:ext uri="{FF2B5EF4-FFF2-40B4-BE49-F238E27FC236}">
                <a16:creationId xmlns:a16="http://schemas.microsoft.com/office/drawing/2014/main" id="{6BCE518B-4868-EE57-545B-FB5190506F7B}"/>
              </a:ext>
            </a:extLst>
          </p:cNvPr>
          <p:cNvSpPr>
            <a:spLocks noGrp="1"/>
          </p:cNvSpPr>
          <p:nvPr>
            <p:ph idx="1"/>
          </p:nvPr>
        </p:nvSpPr>
        <p:spPr/>
        <p:txBody>
          <a:bodyPr/>
          <a:lstStyle/>
          <a:p>
            <a:r>
              <a:rPr lang="en-US" dirty="0"/>
              <a:t>Photos and Videos: Incorporate photos and videos of club events, service projects, and member highlights to make communications more engaging.</a:t>
            </a:r>
          </a:p>
          <a:p>
            <a:endParaRPr lang="en-US" dirty="0"/>
          </a:p>
          <a:p>
            <a:r>
              <a:rPr lang="en-US" dirty="0"/>
              <a:t>Infographics: Summarize complex information, such as project updates or financial reports, using infographics for easy comprehension.</a:t>
            </a:r>
          </a:p>
        </p:txBody>
      </p:sp>
    </p:spTree>
    <p:extLst>
      <p:ext uri="{BB962C8B-B14F-4D97-AF65-F5344CB8AC3E}">
        <p14:creationId xmlns:p14="http://schemas.microsoft.com/office/powerpoint/2010/main" val="240696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F769-135C-6628-1506-931E0F1D026D}"/>
              </a:ext>
            </a:extLst>
          </p:cNvPr>
          <p:cNvSpPr>
            <a:spLocks noGrp="1"/>
          </p:cNvSpPr>
          <p:nvPr>
            <p:ph type="title"/>
          </p:nvPr>
        </p:nvSpPr>
        <p:spPr/>
        <p:txBody>
          <a:bodyPr/>
          <a:lstStyle/>
          <a:p>
            <a:r>
              <a:rPr lang="en-US" sz="3200" dirty="0"/>
              <a:t>Accessible Information</a:t>
            </a:r>
          </a:p>
        </p:txBody>
      </p:sp>
      <p:sp>
        <p:nvSpPr>
          <p:cNvPr id="3" name="Content Placeholder 2">
            <a:extLst>
              <a:ext uri="{FF2B5EF4-FFF2-40B4-BE49-F238E27FC236}">
                <a16:creationId xmlns:a16="http://schemas.microsoft.com/office/drawing/2014/main" id="{15447FA8-1ABB-ED9E-2B94-2C39B0684BCD}"/>
              </a:ext>
            </a:extLst>
          </p:cNvPr>
          <p:cNvSpPr>
            <a:spLocks noGrp="1"/>
          </p:cNvSpPr>
          <p:nvPr>
            <p:ph idx="1"/>
          </p:nvPr>
        </p:nvSpPr>
        <p:spPr/>
        <p:txBody>
          <a:bodyPr/>
          <a:lstStyle/>
          <a:p>
            <a:r>
              <a:rPr lang="en-US" dirty="0">
                <a:solidFill>
                  <a:schemeClr val="tx2"/>
                </a:solidFill>
              </a:rPr>
              <a:t>Website: Maintain an updated club website where members and the community can access information about upcoming events, membership details, and club projects.</a:t>
            </a:r>
          </a:p>
          <a:p>
            <a:endParaRPr lang="en-US" dirty="0">
              <a:solidFill>
                <a:schemeClr val="tx2"/>
              </a:solidFill>
            </a:endParaRPr>
          </a:p>
          <a:p>
            <a:r>
              <a:rPr lang="en-US" dirty="0">
                <a:solidFill>
                  <a:schemeClr val="tx2"/>
                </a:solidFill>
              </a:rPr>
              <a:t>Digital Platforms: Use platforms like ClubRunner, Google Drive or Dropbox to store and share documents, minutes, reports, and presentations, making it easier for members to access information.</a:t>
            </a:r>
          </a:p>
        </p:txBody>
      </p:sp>
    </p:spTree>
    <p:extLst>
      <p:ext uri="{BB962C8B-B14F-4D97-AF65-F5344CB8AC3E}">
        <p14:creationId xmlns:p14="http://schemas.microsoft.com/office/powerpoint/2010/main" val="2262222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1EAD-3FFD-18AD-0E4E-5CEDB5A07D3E}"/>
              </a:ext>
            </a:extLst>
          </p:cNvPr>
          <p:cNvSpPr>
            <a:spLocks noGrp="1"/>
          </p:cNvSpPr>
          <p:nvPr>
            <p:ph type="title"/>
          </p:nvPr>
        </p:nvSpPr>
        <p:spPr/>
        <p:txBody>
          <a:bodyPr/>
          <a:lstStyle/>
          <a:p>
            <a:r>
              <a:rPr lang="en-US" sz="3200" dirty="0"/>
              <a:t>Transparency</a:t>
            </a:r>
          </a:p>
        </p:txBody>
      </p:sp>
      <p:sp>
        <p:nvSpPr>
          <p:cNvPr id="3" name="Content Placeholder 2">
            <a:extLst>
              <a:ext uri="{FF2B5EF4-FFF2-40B4-BE49-F238E27FC236}">
                <a16:creationId xmlns:a16="http://schemas.microsoft.com/office/drawing/2014/main" id="{558E8DFF-8AA4-DDF8-CA28-521B5A810A12}"/>
              </a:ext>
            </a:extLst>
          </p:cNvPr>
          <p:cNvSpPr>
            <a:spLocks noGrp="1"/>
          </p:cNvSpPr>
          <p:nvPr>
            <p:ph idx="1"/>
          </p:nvPr>
        </p:nvSpPr>
        <p:spPr/>
        <p:txBody>
          <a:bodyPr/>
          <a:lstStyle/>
          <a:p>
            <a:r>
              <a:rPr lang="en-US" dirty="0">
                <a:solidFill>
                  <a:schemeClr val="tx2"/>
                </a:solidFill>
              </a:rPr>
              <a:t>Financial and Operational Transparency: Regularly update members on the club's financial status, project outcomes, and other key decisions to promote trust and accountability.</a:t>
            </a:r>
          </a:p>
          <a:p>
            <a:endParaRPr lang="en-US" dirty="0">
              <a:solidFill>
                <a:schemeClr val="tx2"/>
              </a:solidFill>
            </a:endParaRPr>
          </a:p>
          <a:p>
            <a:r>
              <a:rPr lang="en-US" dirty="0">
                <a:solidFill>
                  <a:schemeClr val="tx2"/>
                </a:solidFill>
              </a:rPr>
              <a:t>Open Dialogue: Ensure open lines of communication between club officers, board members, and general members</a:t>
            </a:r>
            <a:r>
              <a:rPr lang="en-US" dirty="0"/>
              <a:t>.</a:t>
            </a:r>
          </a:p>
        </p:txBody>
      </p:sp>
    </p:spTree>
    <p:extLst>
      <p:ext uri="{BB962C8B-B14F-4D97-AF65-F5344CB8AC3E}">
        <p14:creationId xmlns:p14="http://schemas.microsoft.com/office/powerpoint/2010/main" val="412428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F168-1D1E-8209-0FE7-6E3F3695AA81}"/>
              </a:ext>
            </a:extLst>
          </p:cNvPr>
          <p:cNvSpPr>
            <a:spLocks noGrp="1"/>
          </p:cNvSpPr>
          <p:nvPr>
            <p:ph type="title"/>
          </p:nvPr>
        </p:nvSpPr>
        <p:spPr/>
        <p:txBody>
          <a:bodyPr/>
          <a:lstStyle/>
          <a:p>
            <a:r>
              <a:rPr lang="en-US" sz="3200" dirty="0"/>
              <a:t>Resources</a:t>
            </a:r>
          </a:p>
        </p:txBody>
      </p:sp>
      <p:sp>
        <p:nvSpPr>
          <p:cNvPr id="3" name="Content Placeholder 2">
            <a:extLst>
              <a:ext uri="{FF2B5EF4-FFF2-40B4-BE49-F238E27FC236}">
                <a16:creationId xmlns:a16="http://schemas.microsoft.com/office/drawing/2014/main" id="{9D481C18-2650-8CF1-43CA-493E03EDE030}"/>
              </a:ext>
            </a:extLst>
          </p:cNvPr>
          <p:cNvSpPr>
            <a:spLocks noGrp="1"/>
          </p:cNvSpPr>
          <p:nvPr>
            <p:ph idx="1"/>
          </p:nvPr>
        </p:nvSpPr>
        <p:spPr>
          <a:xfrm>
            <a:off x="312420" y="1337413"/>
            <a:ext cx="11567160" cy="4525963"/>
          </a:xfrm>
        </p:spPr>
        <p:txBody>
          <a:bodyPr/>
          <a:lstStyle/>
          <a:p>
            <a:r>
              <a:rPr lang="en-US" sz="2400" dirty="0"/>
              <a:t>Zone 26/27 </a:t>
            </a:r>
            <a:r>
              <a:rPr lang="en-US" sz="2400" dirty="0" err="1"/>
              <a:t>ExpertHub</a:t>
            </a:r>
            <a:r>
              <a:rPr lang="en-US" sz="2400" dirty="0"/>
              <a:t> : </a:t>
            </a:r>
            <a:r>
              <a:rPr lang="en-US" sz="2400" dirty="0">
                <a:hlinkClick r:id="rId2"/>
              </a:rPr>
              <a:t>https://zone2627.org/experthub/</a:t>
            </a:r>
            <a:endParaRPr lang="en-US" sz="2400" dirty="0"/>
          </a:p>
          <a:p>
            <a:r>
              <a:rPr lang="en-US" sz="2400" dirty="0"/>
              <a:t>Club Meeting Options: </a:t>
            </a:r>
            <a:r>
              <a:rPr lang="en-US" sz="2400" dirty="0">
                <a:hlinkClick r:id="rId3"/>
              </a:rPr>
              <a:t>https://my.rotary.org/en/club-flexibility</a:t>
            </a:r>
            <a:endParaRPr lang="en-US" sz="2400" dirty="0"/>
          </a:p>
          <a:p>
            <a:r>
              <a:rPr lang="en-US" sz="2400" dirty="0"/>
              <a:t>Rotary Brand Center: </a:t>
            </a:r>
            <a:r>
              <a:rPr lang="en-US" sz="2400" dirty="0">
                <a:hlinkClick r:id="rId4"/>
              </a:rPr>
              <a:t>https://brandcenter.rotary.org/en-us</a:t>
            </a:r>
            <a:endParaRPr lang="en-US" sz="2400" dirty="0"/>
          </a:p>
          <a:p>
            <a:r>
              <a:rPr lang="en-US" sz="2400" dirty="0"/>
              <a:t>Budget Worksheet : </a:t>
            </a:r>
            <a:r>
              <a:rPr lang="en-US" sz="2400" dirty="0">
                <a:hlinkClick r:id="rId5"/>
              </a:rPr>
              <a:t>https://my.rotary.org/en/learning-reference/learn-role/treasurer</a:t>
            </a:r>
            <a:endParaRPr lang="en-US" sz="2400" dirty="0"/>
          </a:p>
          <a:p>
            <a:r>
              <a:rPr lang="en-US" sz="2400" dirty="0"/>
              <a:t>Service Project Center: </a:t>
            </a:r>
            <a:r>
              <a:rPr lang="en-US" sz="2400" dirty="0">
                <a:hlinkClick r:id="rId6"/>
              </a:rPr>
              <a:t>https://spc.rotary.org/</a:t>
            </a:r>
            <a:endParaRPr lang="en-US" sz="2400" dirty="0"/>
          </a:p>
          <a:p>
            <a:r>
              <a:rPr lang="en-US" sz="2400" dirty="0"/>
              <a:t>Matching Grants: </a:t>
            </a:r>
            <a:r>
              <a:rPr lang="en-US" sz="2400" dirty="0">
                <a:hlinkClick r:id="rId7"/>
              </a:rPr>
              <a:t>https://www.matchinggrants.org/</a:t>
            </a:r>
            <a:endParaRPr lang="en-US" sz="2400" dirty="0"/>
          </a:p>
          <a:p>
            <a:r>
              <a:rPr lang="en-US" sz="2400" dirty="0"/>
              <a:t>Robert’s Rules of Order Cheat Sheet: </a:t>
            </a:r>
            <a:r>
              <a:rPr lang="en-US" sz="2400" dirty="0">
                <a:hlinkClick r:id="rId8"/>
              </a:rPr>
              <a:t>https://assembly.cornell.edu/sites/default/files/roberts_rules_simplified.pdf</a:t>
            </a:r>
            <a:endParaRPr lang="en-US" sz="2400" dirty="0"/>
          </a:p>
          <a:p>
            <a:r>
              <a:rPr lang="en-US" sz="2400" dirty="0"/>
              <a:t>U.S. Rotary club liability insurance program info: </a:t>
            </a:r>
            <a:r>
              <a:rPr lang="en-US" sz="2400" dirty="0">
                <a:hlinkClick r:id="rId9"/>
              </a:rPr>
              <a:t>https://my.rotary.org/en/us-rotary-club-and-district-liability-insurance-program</a:t>
            </a:r>
            <a:endParaRPr lang="en-US" sz="2400" dirty="0"/>
          </a:p>
        </p:txBody>
      </p:sp>
    </p:spTree>
    <p:extLst>
      <p:ext uri="{BB962C8B-B14F-4D97-AF65-F5344CB8AC3E}">
        <p14:creationId xmlns:p14="http://schemas.microsoft.com/office/powerpoint/2010/main" val="325835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1066800" y="2746264"/>
            <a:ext cx="10058400" cy="3566160"/>
          </a:xfrm>
        </p:spPr>
        <p:txBody>
          <a:bodyPr/>
          <a:lstStyle/>
          <a:p>
            <a:pPr algn="ctr">
              <a:defRPr/>
            </a:pPr>
            <a:r>
              <a:rPr lang="en-US" dirty="0">
                <a:solidFill>
                  <a:schemeClr val="tx2"/>
                </a:solidFill>
              </a:rPr>
              <a:t>Mahalo!</a:t>
            </a:r>
            <a:br>
              <a:rPr lang="en-US" dirty="0">
                <a:solidFill>
                  <a:schemeClr val="tx2"/>
                </a:solidFill>
              </a:rPr>
            </a:br>
            <a:br>
              <a:rPr lang="en-US" dirty="0">
                <a:solidFill>
                  <a:schemeClr val="tx2"/>
                </a:solidFill>
              </a:rPr>
            </a:br>
            <a:r>
              <a:rPr lang="en-US" sz="4800" dirty="0">
                <a:solidFill>
                  <a:schemeClr val="tx2"/>
                </a:solidFill>
              </a:rPr>
              <a:t>Next Zoom Nov 12, 6pm PST</a:t>
            </a:r>
            <a:br>
              <a:rPr lang="en-US" sz="4800" dirty="0">
                <a:solidFill>
                  <a:schemeClr val="tx2"/>
                </a:solidFill>
              </a:rPr>
            </a:br>
            <a:r>
              <a:rPr lang="en-US" sz="4800" dirty="0">
                <a:solidFill>
                  <a:schemeClr val="tx2"/>
                </a:solidFill>
              </a:rPr>
              <a:t>The Rotary Foundation</a:t>
            </a:r>
          </a:p>
        </p:txBody>
      </p:sp>
      <p:pic>
        <p:nvPicPr>
          <p:cNvPr id="4" name="Picture 3" descr="A logo with white text&#10;&#10;Description automatically generated">
            <a:extLst>
              <a:ext uri="{FF2B5EF4-FFF2-40B4-BE49-F238E27FC236}">
                <a16:creationId xmlns:a16="http://schemas.microsoft.com/office/drawing/2014/main" id="{31A044BC-851C-6460-7605-6DCE43A17097}"/>
              </a:ext>
            </a:extLst>
          </p:cNvPr>
          <p:cNvPicPr>
            <a:picLocks noChangeAspect="1"/>
          </p:cNvPicPr>
          <p:nvPr/>
        </p:nvPicPr>
        <p:blipFill>
          <a:blip r:embed="rId3"/>
          <a:stretch>
            <a:fillRect/>
          </a:stretch>
        </p:blipFill>
        <p:spPr>
          <a:xfrm>
            <a:off x="707125" y="545576"/>
            <a:ext cx="10777750" cy="2097028"/>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4273A-F478-AF98-31AC-5D736C3D46A2}"/>
              </a:ext>
            </a:extLst>
          </p:cNvPr>
          <p:cNvSpPr>
            <a:spLocks noGrp="1"/>
          </p:cNvSpPr>
          <p:nvPr>
            <p:ph type="title"/>
          </p:nvPr>
        </p:nvSpPr>
        <p:spPr/>
        <p:txBody>
          <a:bodyPr/>
          <a:lstStyle/>
          <a:p>
            <a:r>
              <a:rPr lang="en-US" sz="3600" dirty="0"/>
              <a:t>Meeting Locations</a:t>
            </a:r>
          </a:p>
        </p:txBody>
      </p:sp>
      <p:sp>
        <p:nvSpPr>
          <p:cNvPr id="5" name="Content Placeholder 4">
            <a:extLst>
              <a:ext uri="{FF2B5EF4-FFF2-40B4-BE49-F238E27FC236}">
                <a16:creationId xmlns:a16="http://schemas.microsoft.com/office/drawing/2014/main" id="{0E7FAB97-4996-F734-C0F4-F6F9767BD63A}"/>
              </a:ext>
            </a:extLst>
          </p:cNvPr>
          <p:cNvSpPr>
            <a:spLocks noGrp="1"/>
          </p:cNvSpPr>
          <p:nvPr>
            <p:ph idx="1"/>
          </p:nvPr>
        </p:nvSpPr>
        <p:spPr/>
        <p:txBody>
          <a:bodyPr/>
          <a:lstStyle/>
          <a:p>
            <a:pPr marL="0" indent="0">
              <a:buNone/>
            </a:pPr>
            <a:r>
              <a:rPr lang="en-US" b="0" i="0" dirty="0">
                <a:solidFill>
                  <a:srgbClr val="000000"/>
                </a:solidFill>
                <a:effectLst/>
                <a:latin typeface="Open Sans" panose="020B0606030504020204" pitchFamily="34" charset="0"/>
              </a:rPr>
              <a:t>Rotate where </a:t>
            </a:r>
            <a:r>
              <a:rPr lang="en-US" dirty="0">
                <a:solidFill>
                  <a:srgbClr val="000000"/>
                </a:solidFill>
                <a:latin typeface="Open Sans" panose="020B0606030504020204" pitchFamily="34" charset="0"/>
              </a:rPr>
              <a:t>you</a:t>
            </a:r>
            <a:r>
              <a:rPr lang="en-US" b="0" i="0" dirty="0">
                <a:solidFill>
                  <a:srgbClr val="000000"/>
                </a:solidFill>
                <a:effectLst/>
                <a:latin typeface="Open Sans" panose="020B0606030504020204" pitchFamily="34" charset="0"/>
              </a:rPr>
              <a:t> meet </a:t>
            </a:r>
          </a:p>
          <a:p>
            <a:pPr marL="0" indent="0">
              <a:buNone/>
            </a:pPr>
            <a:endParaRPr lang="en-US" dirty="0">
              <a:solidFill>
                <a:srgbClr val="000000"/>
              </a:solidFill>
              <a:latin typeface="Open Sans" panose="020B0606030504020204" pitchFamily="34" charset="0"/>
            </a:endParaRPr>
          </a:p>
          <a:p>
            <a:pPr marL="0" indent="0">
              <a:buNone/>
            </a:pPr>
            <a:r>
              <a:rPr lang="en-US" dirty="0">
                <a:solidFill>
                  <a:srgbClr val="000000"/>
                </a:solidFill>
                <a:latin typeface="Open Sans" panose="020B0606030504020204" pitchFamily="34" charset="0"/>
              </a:rPr>
              <a:t>H</a:t>
            </a:r>
            <a:r>
              <a:rPr lang="en-US" b="0" i="0" dirty="0">
                <a:solidFill>
                  <a:srgbClr val="000000"/>
                </a:solidFill>
                <a:effectLst/>
                <a:latin typeface="Open Sans" panose="020B0606030504020204" pitchFamily="34" charset="0"/>
              </a:rPr>
              <a:t>old gatherings in a member’s home, a local restaurant, or other “offsite” locations such as a local business</a:t>
            </a:r>
          </a:p>
          <a:p>
            <a:pPr marL="0" indent="0">
              <a:buNone/>
            </a:pPr>
            <a:endParaRPr lang="en-US" dirty="0">
              <a:solidFill>
                <a:srgbClr val="000000"/>
              </a:solidFill>
              <a:latin typeface="Open Sans" panose="020B0606030504020204" pitchFamily="34" charset="0"/>
            </a:endParaRPr>
          </a:p>
          <a:p>
            <a:pPr marL="0" indent="0">
              <a:buNone/>
            </a:pPr>
            <a:r>
              <a:rPr lang="en-US" b="0" i="0" dirty="0">
                <a:solidFill>
                  <a:srgbClr val="000000"/>
                </a:solidFill>
                <a:effectLst/>
                <a:latin typeface="Open Sans" panose="020B0606030504020204" pitchFamily="34" charset="0"/>
              </a:rPr>
              <a:t>Community Centers</a:t>
            </a:r>
          </a:p>
          <a:p>
            <a:pPr marL="0" indent="0">
              <a:buNone/>
            </a:pPr>
            <a:endParaRPr lang="en-US" dirty="0">
              <a:solidFill>
                <a:srgbClr val="000000"/>
              </a:solidFill>
              <a:latin typeface="Open Sans" panose="020B0606030504020204" pitchFamily="34" charset="0"/>
            </a:endParaRPr>
          </a:p>
          <a:p>
            <a:pPr marL="0" indent="0">
              <a:buNone/>
            </a:pPr>
            <a:r>
              <a:rPr lang="en-US" dirty="0">
                <a:solidFill>
                  <a:srgbClr val="000000"/>
                </a:solidFill>
                <a:latin typeface="Open Sans" panose="020B0606030504020204" pitchFamily="34" charset="0"/>
              </a:rPr>
              <a:t>Churches</a:t>
            </a:r>
          </a:p>
          <a:p>
            <a:pPr marL="0" indent="0">
              <a:buNone/>
            </a:pPr>
            <a:endParaRPr lang="en-US" b="0" i="0" dirty="0">
              <a:solidFill>
                <a:srgbClr val="000000"/>
              </a:solidFill>
              <a:effectLst/>
              <a:latin typeface="Open Sans" panose="020B0606030504020204" pitchFamily="34" charset="0"/>
            </a:endParaRPr>
          </a:p>
          <a:p>
            <a:pPr marL="0" indent="0">
              <a:buNone/>
            </a:pPr>
            <a:endParaRPr lang="en-US" dirty="0">
              <a:solidFill>
                <a:srgbClr val="000000"/>
              </a:solidFill>
              <a:latin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312342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58ED6-F4FC-8CC1-813E-31010630A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4F2A5-3BD2-A27C-8FE9-80A2AD0A8989}"/>
              </a:ext>
            </a:extLst>
          </p:cNvPr>
          <p:cNvSpPr>
            <a:spLocks noGrp="1"/>
          </p:cNvSpPr>
          <p:nvPr>
            <p:ph type="title"/>
          </p:nvPr>
        </p:nvSpPr>
        <p:spPr/>
        <p:txBody>
          <a:bodyPr/>
          <a:lstStyle/>
          <a:p>
            <a:r>
              <a:rPr lang="en-US" sz="3200" dirty="0"/>
              <a:t>Club Meeting Agendas – no set requirement</a:t>
            </a:r>
          </a:p>
        </p:txBody>
      </p:sp>
      <p:sp>
        <p:nvSpPr>
          <p:cNvPr id="3" name="Content Placeholder 2">
            <a:extLst>
              <a:ext uri="{FF2B5EF4-FFF2-40B4-BE49-F238E27FC236}">
                <a16:creationId xmlns:a16="http://schemas.microsoft.com/office/drawing/2014/main" id="{1D550C8A-3AEA-4A85-D6FA-C712963CE787}"/>
              </a:ext>
            </a:extLst>
          </p:cNvPr>
          <p:cNvSpPr>
            <a:spLocks noGrp="1"/>
          </p:cNvSpPr>
          <p:nvPr>
            <p:ph idx="1"/>
          </p:nvPr>
        </p:nvSpPr>
        <p:spPr/>
        <p:txBody>
          <a:bodyPr/>
          <a:lstStyle/>
          <a:p>
            <a:r>
              <a:rPr lang="en-US" sz="2400" dirty="0"/>
              <a:t>Start and end the meeting on time</a:t>
            </a:r>
          </a:p>
          <a:p>
            <a:r>
              <a:rPr lang="en-US" sz="2400" dirty="0"/>
              <a:t>Ring the bell at xxx am/pm </a:t>
            </a:r>
          </a:p>
          <a:p>
            <a:r>
              <a:rPr lang="en-US" sz="2400" dirty="0"/>
              <a:t>Welcome, Rotarians and Guests</a:t>
            </a:r>
          </a:p>
          <a:p>
            <a:r>
              <a:rPr lang="en-US" sz="2400" dirty="0"/>
              <a:t>Pledge of Allegiance </a:t>
            </a:r>
          </a:p>
          <a:p>
            <a:r>
              <a:rPr lang="en-US" sz="2400" dirty="0"/>
              <a:t>Recite the Four-Way Test together </a:t>
            </a:r>
          </a:p>
          <a:p>
            <a:r>
              <a:rPr lang="en-US" sz="2400" dirty="0"/>
              <a:t>Song for the Day </a:t>
            </a:r>
          </a:p>
          <a:p>
            <a:r>
              <a:rPr lang="en-US" sz="2400" dirty="0"/>
              <a:t>Thought for the Day, Foundation Minute, Invocation, </a:t>
            </a:r>
            <a:r>
              <a:rPr lang="en-US" sz="2400" dirty="0" err="1"/>
              <a:t>etc</a:t>
            </a:r>
            <a:r>
              <a:rPr lang="en-US" sz="2400" dirty="0"/>
              <a:t> </a:t>
            </a:r>
          </a:p>
          <a:p>
            <a:r>
              <a:rPr lang="en-US" sz="2400" dirty="0"/>
              <a:t>Happy Dollars </a:t>
            </a:r>
          </a:p>
          <a:p>
            <a:r>
              <a:rPr lang="en-US" sz="2400" dirty="0"/>
              <a:t>Business announcements </a:t>
            </a:r>
          </a:p>
          <a:p>
            <a:r>
              <a:rPr lang="en-US" sz="2400" dirty="0"/>
              <a:t>PROGRAM  (plan B, if the speaker doesn’t show)</a:t>
            </a:r>
          </a:p>
          <a:p>
            <a:r>
              <a:rPr lang="en-US" sz="2400" dirty="0"/>
              <a:t>Thank you</a:t>
            </a:r>
          </a:p>
        </p:txBody>
      </p:sp>
    </p:spTree>
    <p:extLst>
      <p:ext uri="{BB962C8B-B14F-4D97-AF65-F5344CB8AC3E}">
        <p14:creationId xmlns:p14="http://schemas.microsoft.com/office/powerpoint/2010/main" val="403754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AE0D4-B688-8367-44E9-FDFC12CEA3F3}"/>
              </a:ext>
            </a:extLst>
          </p:cNvPr>
          <p:cNvSpPr>
            <a:spLocks noGrp="1"/>
          </p:cNvSpPr>
          <p:nvPr>
            <p:ph type="title"/>
          </p:nvPr>
        </p:nvSpPr>
        <p:spPr/>
        <p:txBody>
          <a:bodyPr/>
          <a:lstStyle/>
          <a:p>
            <a:r>
              <a:rPr lang="en-US" sz="3200" dirty="0"/>
              <a:t>Board Meetings</a:t>
            </a:r>
          </a:p>
        </p:txBody>
      </p:sp>
      <p:sp>
        <p:nvSpPr>
          <p:cNvPr id="5" name="Content Placeholder 4">
            <a:extLst>
              <a:ext uri="{FF2B5EF4-FFF2-40B4-BE49-F238E27FC236}">
                <a16:creationId xmlns:a16="http://schemas.microsoft.com/office/drawing/2014/main" id="{DE6CB4B3-14A0-904E-D7D0-AE31E137459A}"/>
              </a:ext>
            </a:extLst>
          </p:cNvPr>
          <p:cNvSpPr>
            <a:spLocks noGrp="1"/>
          </p:cNvSpPr>
          <p:nvPr>
            <p:ph idx="1"/>
          </p:nvPr>
        </p:nvSpPr>
        <p:spPr>
          <a:xfrm>
            <a:off x="609600" y="990600"/>
            <a:ext cx="10972800" cy="4525963"/>
          </a:xfrm>
        </p:spPr>
        <p:txBody>
          <a:bodyPr/>
          <a:lstStyle/>
          <a:p>
            <a:r>
              <a:rPr lang="en-US" dirty="0"/>
              <a:t>Schedule regular meetings, as required by by-laws</a:t>
            </a:r>
          </a:p>
          <a:p>
            <a:r>
              <a:rPr lang="en-US" dirty="0"/>
              <a:t>Meeting reminders to ensure having a quorum</a:t>
            </a:r>
          </a:p>
          <a:p>
            <a:r>
              <a:rPr lang="en-US" dirty="0"/>
              <a:t>Send out an agenda prior to the meeting</a:t>
            </a:r>
          </a:p>
          <a:p>
            <a:r>
              <a:rPr lang="en-US" dirty="0"/>
              <a:t>Follow the agenda to make sure you cover the important items</a:t>
            </a:r>
          </a:p>
          <a:p>
            <a:r>
              <a:rPr lang="en-US" dirty="0"/>
              <a:t>Take minutes and make them available to members within 60 days of the meeting</a:t>
            </a:r>
          </a:p>
          <a:p>
            <a:r>
              <a:rPr lang="en-US" dirty="0"/>
              <a:t>Ground rules: start/end on time, be brief to allow others to participate, avoid “hogging” the meeting, avoid distractions to the topic, use Roberts Rules of Order.</a:t>
            </a:r>
          </a:p>
          <a:p>
            <a:endParaRPr lang="en-US" dirty="0"/>
          </a:p>
          <a:p>
            <a:endParaRPr lang="en-US" dirty="0"/>
          </a:p>
        </p:txBody>
      </p:sp>
    </p:spTree>
    <p:extLst>
      <p:ext uri="{BB962C8B-B14F-4D97-AF65-F5344CB8AC3E}">
        <p14:creationId xmlns:p14="http://schemas.microsoft.com/office/powerpoint/2010/main" val="124933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46BCE8-55A4-9C1F-A693-8BC2B4548473}"/>
              </a:ext>
            </a:extLst>
          </p:cNvPr>
          <p:cNvPicPr>
            <a:picLocks noChangeAspect="1"/>
          </p:cNvPicPr>
          <p:nvPr/>
        </p:nvPicPr>
        <p:blipFill>
          <a:blip r:embed="rId2"/>
          <a:srcRect r="1" b="9304"/>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id="{350CD586-6DA1-8595-76CD-C1EAC35B231A}"/>
              </a:ext>
            </a:extLst>
          </p:cNvPr>
          <p:cNvSpPr>
            <a:spLocks noGrp="1"/>
          </p:cNvSpPr>
          <p:nvPr>
            <p:ph type="title"/>
          </p:nvPr>
        </p:nvSpPr>
        <p:spPr>
          <a:xfrm>
            <a:off x="4661643" y="75367"/>
            <a:ext cx="5114776" cy="1150532"/>
          </a:xfrm>
        </p:spPr>
        <p:txBody>
          <a:bodyPr>
            <a:normAutofit fontScale="90000"/>
          </a:bodyPr>
          <a:lstStyle/>
          <a:p>
            <a:pPr algn="ctr"/>
            <a:r>
              <a:rPr lang="en-US" dirty="0"/>
              <a:t>Board Meetings Agenda</a:t>
            </a:r>
          </a:p>
        </p:txBody>
      </p:sp>
      <p:pic>
        <p:nvPicPr>
          <p:cNvPr id="5" name="Picture 4">
            <a:extLst>
              <a:ext uri="{FF2B5EF4-FFF2-40B4-BE49-F238E27FC236}">
                <a16:creationId xmlns:a16="http://schemas.microsoft.com/office/drawing/2014/main" id="{5EF023C3-3077-B081-C1C9-E8653AB05A23}"/>
              </a:ext>
            </a:extLst>
          </p:cNvPr>
          <p:cNvPicPr>
            <a:picLocks noChangeAspect="1"/>
          </p:cNvPicPr>
          <p:nvPr/>
        </p:nvPicPr>
        <p:blipFill>
          <a:blip r:embed="rId3"/>
          <a:srcRect r="2825" b="-2"/>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0"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921B00-BA7E-8655-C099-C4805324D975}"/>
              </a:ext>
            </a:extLst>
          </p:cNvPr>
          <p:cNvSpPr>
            <a:spLocks noGrp="1"/>
          </p:cNvSpPr>
          <p:nvPr>
            <p:ph idx="1"/>
          </p:nvPr>
        </p:nvSpPr>
        <p:spPr>
          <a:xfrm>
            <a:off x="4159225" y="1301268"/>
            <a:ext cx="5818788" cy="5390932"/>
          </a:xfrm>
        </p:spPr>
        <p:txBody>
          <a:bodyPr>
            <a:normAutofit fontScale="92500" lnSpcReduction="10000"/>
          </a:bodyPr>
          <a:lstStyle/>
          <a:p>
            <a:pPr>
              <a:lnSpc>
                <a:spcPct val="90000"/>
              </a:lnSpc>
            </a:pPr>
            <a:r>
              <a:rPr lang="en-US" sz="2000" dirty="0"/>
              <a:t>Date, time of Meeting </a:t>
            </a:r>
          </a:p>
          <a:p>
            <a:pPr>
              <a:lnSpc>
                <a:spcPct val="90000"/>
              </a:lnSpc>
            </a:pPr>
            <a:r>
              <a:rPr lang="en-US" sz="2000" dirty="0"/>
              <a:t>Bring meeting to Order</a:t>
            </a:r>
          </a:p>
          <a:p>
            <a:pPr>
              <a:lnSpc>
                <a:spcPct val="90000"/>
              </a:lnSpc>
            </a:pPr>
            <a:r>
              <a:rPr lang="en-US" sz="2000" dirty="0"/>
              <a:t>Roll Call - Secretary – take attendance</a:t>
            </a:r>
          </a:p>
          <a:p>
            <a:pPr lvl="1">
              <a:lnSpc>
                <a:spcPct val="90000"/>
              </a:lnSpc>
            </a:pPr>
            <a:r>
              <a:rPr lang="en-US" sz="2000" dirty="0"/>
              <a:t>Chair announces quorum </a:t>
            </a:r>
          </a:p>
          <a:p>
            <a:pPr lvl="2">
              <a:lnSpc>
                <a:spcPct val="90000"/>
              </a:lnSpc>
            </a:pPr>
            <a:r>
              <a:rPr lang="en-US" sz="1900" dirty="0"/>
              <a:t>Know your requirement for a quorum</a:t>
            </a:r>
          </a:p>
          <a:p>
            <a:pPr lvl="1">
              <a:lnSpc>
                <a:spcPct val="90000"/>
              </a:lnSpc>
            </a:pPr>
            <a:r>
              <a:rPr lang="en-US" sz="2000" dirty="0"/>
              <a:t> Secretary presents minutes for approval</a:t>
            </a:r>
          </a:p>
          <a:p>
            <a:pPr>
              <a:lnSpc>
                <a:spcPct val="90000"/>
              </a:lnSpc>
            </a:pPr>
            <a:r>
              <a:rPr lang="en-US" sz="2000" dirty="0"/>
              <a:t>President’s (chair) Reports </a:t>
            </a:r>
          </a:p>
          <a:p>
            <a:pPr>
              <a:lnSpc>
                <a:spcPct val="90000"/>
              </a:lnSpc>
            </a:pPr>
            <a:r>
              <a:rPr lang="en-US" sz="2000" dirty="0"/>
              <a:t>Treasurer’s Report</a:t>
            </a:r>
          </a:p>
          <a:p>
            <a:pPr>
              <a:lnSpc>
                <a:spcPct val="90000"/>
              </a:lnSpc>
            </a:pPr>
            <a:r>
              <a:rPr lang="en-US" sz="2000" dirty="0"/>
              <a:t>Committee Reports</a:t>
            </a:r>
          </a:p>
          <a:p>
            <a:pPr>
              <a:lnSpc>
                <a:spcPct val="90000"/>
              </a:lnSpc>
            </a:pPr>
            <a:r>
              <a:rPr lang="en-US" sz="2000" dirty="0"/>
              <a:t>Old Business</a:t>
            </a:r>
          </a:p>
          <a:p>
            <a:pPr>
              <a:lnSpc>
                <a:spcPct val="90000"/>
              </a:lnSpc>
            </a:pPr>
            <a:r>
              <a:rPr lang="en-US" sz="2000" dirty="0"/>
              <a:t>New Business</a:t>
            </a:r>
          </a:p>
          <a:p>
            <a:pPr>
              <a:lnSpc>
                <a:spcPct val="90000"/>
              </a:lnSpc>
            </a:pPr>
            <a:r>
              <a:rPr lang="en-US" sz="2000" dirty="0"/>
              <a:t>Action Items</a:t>
            </a:r>
          </a:p>
          <a:p>
            <a:pPr>
              <a:lnSpc>
                <a:spcPct val="90000"/>
              </a:lnSpc>
            </a:pPr>
            <a:r>
              <a:rPr lang="en-US" sz="2000" dirty="0"/>
              <a:t>Comments, Announcements &amp; other Business</a:t>
            </a:r>
          </a:p>
          <a:p>
            <a:pPr>
              <a:lnSpc>
                <a:spcPct val="90000"/>
              </a:lnSpc>
            </a:pPr>
            <a:r>
              <a:rPr lang="en-US" sz="2000" dirty="0"/>
              <a:t>Adjournment – closing of the meeting</a:t>
            </a:r>
          </a:p>
          <a:p>
            <a:pPr lvl="1">
              <a:lnSpc>
                <a:spcPct val="90000"/>
              </a:lnSpc>
            </a:pPr>
            <a:r>
              <a:rPr lang="en-US" sz="2000" dirty="0"/>
              <a:t>Notes time</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1000" dirty="0"/>
          </a:p>
        </p:txBody>
      </p:sp>
    </p:spTree>
    <p:extLst>
      <p:ext uri="{BB962C8B-B14F-4D97-AF65-F5344CB8AC3E}">
        <p14:creationId xmlns:p14="http://schemas.microsoft.com/office/powerpoint/2010/main" val="366607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BB8D-C4BA-99A6-2ED6-BA8319BE4669}"/>
              </a:ext>
            </a:extLst>
          </p:cNvPr>
          <p:cNvSpPr>
            <a:spLocks noGrp="1"/>
          </p:cNvSpPr>
          <p:nvPr>
            <p:ph type="title"/>
          </p:nvPr>
        </p:nvSpPr>
        <p:spPr>
          <a:xfrm>
            <a:off x="2786047" y="341644"/>
            <a:ext cx="6487955" cy="622998"/>
          </a:xfrm>
        </p:spPr>
        <p:txBody>
          <a:bodyPr>
            <a:normAutofit fontScale="90000"/>
          </a:bodyPr>
          <a:lstStyle/>
          <a:p>
            <a:r>
              <a:rPr lang="en-US" dirty="0"/>
              <a:t>District Governor Visits</a:t>
            </a:r>
          </a:p>
        </p:txBody>
      </p:sp>
      <p:pic>
        <p:nvPicPr>
          <p:cNvPr id="5" name="Picture 4" descr="Rear-view of rows of people watching a film in a theater">
            <a:extLst>
              <a:ext uri="{FF2B5EF4-FFF2-40B4-BE49-F238E27FC236}">
                <a16:creationId xmlns:a16="http://schemas.microsoft.com/office/drawing/2014/main" id="{C253C509-F5B6-11BF-1FB5-2D381EB2809F}"/>
              </a:ext>
            </a:extLst>
          </p:cNvPr>
          <p:cNvPicPr>
            <a:picLocks noChangeAspect="1"/>
          </p:cNvPicPr>
          <p:nvPr/>
        </p:nvPicPr>
        <p:blipFill>
          <a:blip r:embed="rId2">
            <a:duotone>
              <a:prstClr val="black"/>
              <a:schemeClr val="tx2">
                <a:tint val="45000"/>
                <a:satMod val="400000"/>
              </a:schemeClr>
            </a:duotone>
          </a:blip>
          <a:srcRect l="34177" r="39283"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833FC560-C648-4EAA-C855-3655B7DD0A9C}"/>
              </a:ext>
            </a:extLst>
          </p:cNvPr>
          <p:cNvSpPr>
            <a:spLocks noGrp="1"/>
          </p:cNvSpPr>
          <p:nvPr>
            <p:ph idx="1"/>
          </p:nvPr>
        </p:nvSpPr>
        <p:spPr>
          <a:xfrm>
            <a:off x="2786047" y="964642"/>
            <a:ext cx="7875857" cy="5717511"/>
          </a:xfrm>
        </p:spPr>
        <p:txBody>
          <a:bodyPr>
            <a:normAutofit/>
          </a:bodyPr>
          <a:lstStyle/>
          <a:p>
            <a:r>
              <a:rPr lang="en-US" sz="2400" dirty="0"/>
              <a:t>Different traditions across Districts</a:t>
            </a:r>
          </a:p>
          <a:p>
            <a:r>
              <a:rPr lang="en-US" sz="2400" dirty="0"/>
              <a:t>District Governor IS the program (</a:t>
            </a:r>
            <a:r>
              <a:rPr lang="en-US" sz="2200" dirty="0"/>
              <a:t>No other speaker)</a:t>
            </a:r>
          </a:p>
          <a:p>
            <a:r>
              <a:rPr lang="en-US" sz="2400" dirty="0"/>
              <a:t>Introduction Protocols:</a:t>
            </a:r>
          </a:p>
          <a:p>
            <a:pPr lvl="1"/>
            <a:r>
              <a:rPr lang="en-US" sz="2200" dirty="0"/>
              <a:t>DG &amp; spouse, then PDGs – in order of Seniority</a:t>
            </a:r>
          </a:p>
          <a:p>
            <a:pPr lvl="1"/>
            <a:r>
              <a:rPr lang="en-US" sz="2200" dirty="0"/>
              <a:t>DGE,DGN, DGD, District Officers, Club President</a:t>
            </a:r>
          </a:p>
          <a:p>
            <a:r>
              <a:rPr lang="en-US" sz="2400" dirty="0"/>
              <a:t>Protocols to follow</a:t>
            </a:r>
          </a:p>
          <a:p>
            <a:pPr lvl="1"/>
            <a:r>
              <a:rPr lang="en-US" sz="2400" dirty="0"/>
              <a:t>All rise when DG comes up to speak </a:t>
            </a:r>
          </a:p>
          <a:p>
            <a:pPr lvl="2"/>
            <a:r>
              <a:rPr lang="en-US" sz="2200" dirty="0"/>
              <a:t>And on completion of speech</a:t>
            </a:r>
          </a:p>
          <a:p>
            <a:pPr lvl="1"/>
            <a:r>
              <a:rPr lang="en-US" sz="2200" dirty="0"/>
              <a:t>Ask DG Aide for DG visit requirements</a:t>
            </a:r>
          </a:p>
          <a:p>
            <a:pPr lvl="1"/>
            <a:r>
              <a:rPr lang="en-US" sz="2200" dirty="0"/>
              <a:t>DG gift? Donation to district event? Foundation donation</a:t>
            </a:r>
            <a:r>
              <a:rPr lang="en-US" sz="2400" dirty="0"/>
              <a:t>? When in doubt – ask!</a:t>
            </a:r>
          </a:p>
          <a:p>
            <a:pPr lvl="1"/>
            <a:endParaRPr lang="en-US" sz="2400" dirty="0"/>
          </a:p>
          <a:p>
            <a:pPr lvl="1"/>
            <a:endParaRPr lang="en-US" sz="2400" dirty="0"/>
          </a:p>
          <a:p>
            <a:pPr lvl="1"/>
            <a:endParaRPr lang="en-US" sz="2400" dirty="0"/>
          </a:p>
          <a:p>
            <a:pPr lvl="1"/>
            <a:endParaRPr lang="en-US" sz="2400" dirty="0"/>
          </a:p>
          <a:p>
            <a:pPr lvl="1"/>
            <a:endParaRPr lang="en-US" dirty="0"/>
          </a:p>
        </p:txBody>
      </p:sp>
    </p:spTree>
    <p:extLst>
      <p:ext uri="{BB962C8B-B14F-4D97-AF65-F5344CB8AC3E}">
        <p14:creationId xmlns:p14="http://schemas.microsoft.com/office/powerpoint/2010/main" val="172073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94F6-F6F3-BF30-37A3-13D2B4B99D4E}"/>
              </a:ext>
            </a:extLst>
          </p:cNvPr>
          <p:cNvSpPr>
            <a:spLocks noGrp="1"/>
          </p:cNvSpPr>
          <p:nvPr>
            <p:ph type="ctrTitle"/>
          </p:nvPr>
        </p:nvSpPr>
        <p:spPr/>
        <p:txBody>
          <a:bodyPr/>
          <a:lstStyle/>
          <a:p>
            <a:r>
              <a:rPr lang="en-US" altLang="en-US" sz="3200" dirty="0">
                <a:solidFill>
                  <a:schemeClr val="tx2"/>
                </a:solidFill>
                <a:latin typeface="Arial Narrow Bold" panose="020B0706020202030204" pitchFamily="34" charset="0"/>
              </a:rPr>
              <a:t>Understanding Financial Statements and Budgeting </a:t>
            </a:r>
            <a:br>
              <a:rPr lang="en-US" altLang="en-US" sz="3200" dirty="0">
                <a:solidFill>
                  <a:schemeClr val="tx2"/>
                </a:solidFill>
                <a:latin typeface="Arial Narrow Bold" panose="020B0706020202030204" pitchFamily="34" charset="0"/>
              </a:rPr>
            </a:br>
            <a:endParaRPr lang="en-US" dirty="0"/>
          </a:p>
        </p:txBody>
      </p:sp>
      <p:pic>
        <p:nvPicPr>
          <p:cNvPr id="3" name="Picture 2">
            <a:extLst>
              <a:ext uri="{FF2B5EF4-FFF2-40B4-BE49-F238E27FC236}">
                <a16:creationId xmlns:a16="http://schemas.microsoft.com/office/drawing/2014/main" id="{5C5D5977-3ED4-2043-30BA-B8104D0AE94B}"/>
              </a:ext>
            </a:extLst>
          </p:cNvPr>
          <p:cNvPicPr>
            <a:picLocks noChangeAspect="1"/>
          </p:cNvPicPr>
          <p:nvPr/>
        </p:nvPicPr>
        <p:blipFill>
          <a:blip r:embed="rId2"/>
          <a:stretch>
            <a:fillRect/>
          </a:stretch>
        </p:blipFill>
        <p:spPr>
          <a:xfrm>
            <a:off x="3733013" y="4472232"/>
            <a:ext cx="4477045" cy="2238523"/>
          </a:xfrm>
          <a:prstGeom prst="rect">
            <a:avLst/>
          </a:prstGeom>
        </p:spPr>
      </p:pic>
    </p:spTree>
    <p:extLst>
      <p:ext uri="{BB962C8B-B14F-4D97-AF65-F5344CB8AC3E}">
        <p14:creationId xmlns:p14="http://schemas.microsoft.com/office/powerpoint/2010/main" val="2964120648"/>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4750</TotalTime>
  <Words>2704</Words>
  <Application>Microsoft Office PowerPoint</Application>
  <PresentationFormat>Widescreen</PresentationFormat>
  <Paragraphs>459</Paragraphs>
  <Slides>39</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39</vt:i4>
      </vt:variant>
    </vt:vector>
  </HeadingPairs>
  <TitlesOfParts>
    <vt:vector size="54" baseType="lpstr">
      <vt:lpstr>Arial</vt:lpstr>
      <vt:lpstr>Arial Black</vt:lpstr>
      <vt:lpstr>Arial Narrow</vt:lpstr>
      <vt:lpstr>Arial Narrow Bold</vt:lpstr>
      <vt:lpstr>Calibri</vt:lpstr>
      <vt:lpstr>Cambria</vt:lpstr>
      <vt:lpstr>Georgia</vt:lpstr>
      <vt:lpstr>Open Sans</vt:lpstr>
      <vt:lpstr>Segoe UI</vt:lpstr>
      <vt:lpstr>Times New Roman</vt:lpstr>
      <vt:lpstr>Wingdings 3</vt:lpstr>
      <vt:lpstr>2_Custom Design</vt:lpstr>
      <vt:lpstr>Custom Design</vt:lpstr>
      <vt:lpstr>Communications_white</vt:lpstr>
      <vt:lpstr>Facet</vt:lpstr>
      <vt:lpstr>PowerPoint Presentation</vt:lpstr>
      <vt:lpstr>Club Meetings</vt:lpstr>
      <vt:lpstr>Club Meetings Formats</vt:lpstr>
      <vt:lpstr>Meeting Locations</vt:lpstr>
      <vt:lpstr>Club Meeting Agendas – no set requirement</vt:lpstr>
      <vt:lpstr>Board Meetings</vt:lpstr>
      <vt:lpstr>Board Meetings Agenda</vt:lpstr>
      <vt:lpstr>District Governor Visits</vt:lpstr>
      <vt:lpstr>Understanding Financial Statements and Budgeting  </vt:lpstr>
      <vt:lpstr>Importance of Financial Management in Rotary Clubs</vt:lpstr>
      <vt:lpstr>Financial statements</vt:lpstr>
      <vt:lpstr>Balance Sheet</vt:lpstr>
      <vt:lpstr>Income Statement</vt:lpstr>
      <vt:lpstr>Income or Revenues</vt:lpstr>
      <vt:lpstr>Expenses</vt:lpstr>
      <vt:lpstr>Governance</vt:lpstr>
      <vt:lpstr>Governance</vt:lpstr>
      <vt:lpstr>TREASURER DUTIES</vt:lpstr>
      <vt:lpstr>Financial Controls</vt:lpstr>
      <vt:lpstr>Common Mistakes to Avoid</vt:lpstr>
      <vt:lpstr>Annual Requirements</vt:lpstr>
      <vt:lpstr>Penalties</vt:lpstr>
      <vt:lpstr>Budget Template</vt:lpstr>
      <vt:lpstr>Rotary International Dues</vt:lpstr>
      <vt:lpstr>RI Dues – Where Does It Go?</vt:lpstr>
      <vt:lpstr>Message from Rotary International Data Services</vt:lpstr>
      <vt:lpstr>PowerPoint Presentation</vt:lpstr>
      <vt:lpstr>Also, by aware of ….</vt:lpstr>
      <vt:lpstr>Communication</vt:lpstr>
      <vt:lpstr>Clear Objectives</vt:lpstr>
      <vt:lpstr>Multiple Channels (Not everyone communicates the same way) </vt:lpstr>
      <vt:lpstr>Regular Updates</vt:lpstr>
      <vt:lpstr>Engagement and Feedback</vt:lpstr>
      <vt:lpstr>Consistency</vt:lpstr>
      <vt:lpstr>Use Visuals</vt:lpstr>
      <vt:lpstr>Accessible Information</vt:lpstr>
      <vt:lpstr>Transparency</vt:lpstr>
      <vt:lpstr>Resources</vt:lpstr>
      <vt:lpstr>Mahalo!  Next Zoom Nov 12, 6pm PST The Rotary Foundation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76</cp:revision>
  <cp:lastPrinted>2022-03-09T21:55:04Z</cp:lastPrinted>
  <dcterms:created xsi:type="dcterms:W3CDTF">2017-12-31T00:24:50Z</dcterms:created>
  <dcterms:modified xsi:type="dcterms:W3CDTF">2024-10-30T06:08:22Z</dcterms:modified>
</cp:coreProperties>
</file>